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9"/>
  </p:notesMasterIdLst>
  <p:sldIdLst>
    <p:sldId id="257" r:id="rId2"/>
    <p:sldId id="260" r:id="rId3"/>
    <p:sldId id="264" r:id="rId4"/>
    <p:sldId id="466" r:id="rId5"/>
    <p:sldId id="267" r:id="rId6"/>
    <p:sldId id="272" r:id="rId7"/>
    <p:sldId id="266" r:id="rId8"/>
  </p:sldIdLst>
  <p:sldSz cx="18288000" cy="10287000"/>
  <p:notesSz cx="6858000" cy="9144000"/>
  <p:embeddedFontLst>
    <p:embeddedFont>
      <p:font typeface="Arial Black" panose="020B0A04020102020204" pitchFamily="34" charset="0"/>
      <p:bold r:id="rId10"/>
    </p:embeddedFont>
    <p:embeddedFont>
      <p:font typeface="Roboto" panose="02000000000000000000" pitchFamily="2" charset="0"/>
      <p:regular r:id="rId11"/>
      <p:bold r:id="rId12"/>
      <p:italic r:id="rId13"/>
      <p:boldItalic r:id="rId14"/>
    </p:embeddedFont>
    <p:embeddedFont>
      <p:font typeface="Roboto Bold" panose="02000000000000000000" charset="0"/>
      <p:regular r:id="rId15"/>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2B9355-4D75-5232-8E97-154C1A711E80}" name="Taznim,SN" initials="T" userId="S::S.N.Taznim@lse.ac.uk::5decc9b9-62b5-4107-a0c0-e75a349a5425" providerId="AD"/>
  <p188:author id="{E91751B1-0A5D-DCBD-01C3-C3625892949C}" name="Todd,C" initials="T" userId="S::C.Todd@lse.ac.uk::5398e93d-a290-44ed-b7a9-077e313bd44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91774" autoAdjust="0"/>
  </p:normalViewPr>
  <p:slideViewPr>
    <p:cSldViewPr>
      <p:cViewPr varScale="1">
        <p:scale>
          <a:sx n="70" d="100"/>
          <a:sy n="70" d="100"/>
        </p:scale>
        <p:origin x="73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26.01.2024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Some of the support would be applied for before you start</a:t>
            </a:r>
          </a:p>
        </p:txBody>
      </p:sp>
      <p:sp>
        <p:nvSpPr>
          <p:cNvPr id="4" name="Slide Number Placeholder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3063850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26.01.2024</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just" eaLnBrk="1" hangingPunct="1">
              <a:lnSpc>
                <a:spcPct val="90000"/>
              </a:lnSpc>
              <a:defRPr/>
            </a:pPr>
            <a:endParaRPr lang="en-GB" sz="1200" dirty="0">
              <a:solidFill>
                <a:schemeClr val="accent5">
                  <a:lumMod val="75000"/>
                </a:schemeClr>
              </a:solidFill>
              <a:cs typeface="Calibri" panose="020F0502020204030204" pitchFamily="34" charset="0"/>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3</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26.01.2024</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indent="0" eaLnBrk="1" hangingPunct="1">
              <a:buFontTx/>
              <a:buNone/>
            </a:pPr>
            <a:r>
              <a:rPr lang="en-GB" altLang="en-US" dirty="0"/>
              <a:t>You should receive</a:t>
            </a:r>
            <a:r>
              <a:rPr lang="en-GB" altLang="en-US" baseline="0" dirty="0"/>
              <a:t> an email around February/March which will include the application form and further information about applying. </a:t>
            </a:r>
          </a:p>
          <a:p>
            <a:pPr marL="0" indent="0" eaLnBrk="1" hangingPunct="1">
              <a:buFontTx/>
              <a:buNone/>
            </a:pPr>
            <a:r>
              <a:rPr lang="en-GB" altLang="en-US" baseline="0" dirty="0"/>
              <a:t>You will need to submit the application and any supporting documents by email. Decisions will be sent by email, ideally within four weeks of receipt of your application.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4</a:t>
            </a:fld>
            <a:endParaRPr lang="cs-CZ"/>
          </a:p>
        </p:txBody>
      </p:sp>
    </p:spTree>
    <p:extLst>
      <p:ext uri="{BB962C8B-B14F-4D97-AF65-F5344CB8AC3E}">
        <p14:creationId xmlns:p14="http://schemas.microsoft.com/office/powerpoint/2010/main" val="401046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26.01.2024</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Some departments will have an early deadline in December, please check the </a:t>
            </a:r>
            <a:r>
              <a:rPr lang="en-US" dirty="0" err="1"/>
              <a:t>programme</a:t>
            </a:r>
            <a:r>
              <a:rPr lang="en-US" dirty="0"/>
              <a:t> pages information carefully. </a:t>
            </a:r>
          </a:p>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5</a:t>
            </a:fld>
            <a:endParaRPr lang="cs-CZ"/>
          </a:p>
        </p:txBody>
      </p:sp>
    </p:spTree>
    <p:extLst>
      <p:ext uri="{BB962C8B-B14F-4D97-AF65-F5344CB8AC3E}">
        <p14:creationId xmlns:p14="http://schemas.microsoft.com/office/powerpoint/2010/main" val="3669090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26.01.2024</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Can apply at any time during your </a:t>
            </a:r>
            <a:r>
              <a:rPr lang="en-US" dirty="0" err="1"/>
              <a:t>programme</a:t>
            </a:r>
            <a:r>
              <a:rPr lang="en-US" dirty="0"/>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6</a:t>
            </a:fld>
            <a:endParaRPr lang="cs-CZ"/>
          </a:p>
        </p:txBody>
      </p:sp>
    </p:spTree>
    <p:extLst>
      <p:ext uri="{BB962C8B-B14F-4D97-AF65-F5344CB8AC3E}">
        <p14:creationId xmlns:p14="http://schemas.microsoft.com/office/powerpoint/2010/main" val="3992140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3818155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2B26675-0A78-44CE-98EA-DD0451A7B0F6}" type="datetime1">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0CCAD1-35A5-48D9-9DF2-AF79537F435A}" type="datetime1">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4C69D-0081-49DC-A725-9990673FAF77}" type="datetime1">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4EB89D-A27F-40C2-B8F3-3092646E534B}" type="datetime1">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8F93D2-46BD-4AC5-93D1-9796CA520DA3}" type="datetime1">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A56523-B844-4AF5-98BC-0A5F16DDEA32}" type="datetime1">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B2CCF2-57BB-4256-B05A-57DF54933622}" type="datetime1">
              <a:rPr lang="en-US" smtClean="0"/>
              <a:t>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21313D-ADA9-42E2-9C1E-EC309CFC704D}" type="datetime1">
              <a:rPr lang="en-US" smtClean="0"/>
              <a:t>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C6BCB5-CB68-4766-89B2-5399717E41C8}" type="datetime1">
              <a:rPr lang="en-US" smtClean="0"/>
              <a:t>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F829F5-1535-4C79-AE23-0DA0BE97AFCE}" type="datetime1">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9FD81D-57B5-47FB-9920-51283DFF8918}" type="datetime1">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082928-0AC4-4C5F-BC90-C0AB91BC3A96}" type="datetime1">
              <a:rPr lang="en-US" smtClean="0"/>
              <a:t>1/26/2024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gov.uk/masters-loan"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mailto:financial-support@lse.ac.uk"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CE6D8"/>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52400" y="0"/>
            <a:ext cx="13942395" cy="10460451"/>
            <a:chOff x="8" y="52328"/>
            <a:chExt cx="18278729" cy="13713840"/>
          </a:xfrm>
        </p:grpSpPr>
        <p:sp>
          <p:nvSpPr>
            <p:cNvPr id="3" name="Freeform 3"/>
            <p:cNvSpPr/>
            <p:nvPr/>
          </p:nvSpPr>
          <p:spPr>
            <a:xfrm>
              <a:off x="8" y="52328"/>
              <a:ext cx="18278729" cy="13713840"/>
            </a:xfrm>
            <a:custGeom>
              <a:avLst/>
              <a:gdLst/>
              <a:ahLst/>
              <a:cxnLst/>
              <a:rect l="l" t="t" r="r" b="b"/>
              <a:pathLst>
                <a:path w="18278729" h="13713840">
                  <a:moveTo>
                    <a:pt x="0" y="0"/>
                  </a:moveTo>
                  <a:lnTo>
                    <a:pt x="18278729" y="0"/>
                  </a:lnTo>
                  <a:lnTo>
                    <a:pt x="18278729" y="13713840"/>
                  </a:lnTo>
                  <a:lnTo>
                    <a:pt x="0" y="13713840"/>
                  </a:lnTo>
                  <a:close/>
                </a:path>
              </a:pathLst>
            </a:custGeom>
            <a:solidFill>
              <a:srgbClr val="FFCD00"/>
            </a:solidFill>
          </p:spPr>
          <p:txBody>
            <a:bodyPr/>
            <a:lstStyle/>
            <a:p>
              <a:endParaRPr lang="en-GB" dirty="0"/>
            </a:p>
          </p:txBody>
        </p:sp>
      </p:grpSp>
      <p:sp>
        <p:nvSpPr>
          <p:cNvPr id="4" name="TextBox 4"/>
          <p:cNvSpPr txBox="1"/>
          <p:nvPr/>
        </p:nvSpPr>
        <p:spPr>
          <a:xfrm>
            <a:off x="0" y="2019300"/>
            <a:ext cx="9706122" cy="6408742"/>
          </a:xfrm>
          <a:prstGeom prst="rect">
            <a:avLst/>
          </a:prstGeom>
        </p:spPr>
        <p:txBody>
          <a:bodyPr wrap="square" lIns="0" tIns="0" rIns="0" bIns="0" rtlCol="0" anchor="t">
            <a:spAutoFit/>
          </a:bodyPr>
          <a:lstStyle/>
          <a:p>
            <a:pPr algn="l">
              <a:lnSpc>
                <a:spcPts val="10098"/>
              </a:lnSpc>
            </a:pPr>
            <a:endParaRPr lang="en-US" sz="8000" dirty="0">
              <a:solidFill>
                <a:srgbClr val="000000"/>
              </a:solidFill>
              <a:latin typeface="Roboto Bold"/>
            </a:endParaRPr>
          </a:p>
          <a:p>
            <a:pPr algn="l">
              <a:lnSpc>
                <a:spcPts val="10098"/>
              </a:lnSpc>
            </a:pPr>
            <a:r>
              <a:rPr lang="en-US" sz="8000" dirty="0">
                <a:solidFill>
                  <a:srgbClr val="000000"/>
                </a:solidFill>
                <a:latin typeface="Roboto Bold"/>
              </a:rPr>
              <a:t>LSE Double Degree</a:t>
            </a:r>
          </a:p>
          <a:p>
            <a:pPr algn="l">
              <a:lnSpc>
                <a:spcPts val="10098"/>
              </a:lnSpc>
            </a:pPr>
            <a:r>
              <a:rPr lang="en-US" sz="8000" dirty="0">
                <a:solidFill>
                  <a:srgbClr val="000000"/>
                </a:solidFill>
                <a:latin typeface="Roboto Bold"/>
              </a:rPr>
              <a:t>Graduate Funding </a:t>
            </a:r>
          </a:p>
          <a:p>
            <a:pPr algn="l">
              <a:lnSpc>
                <a:spcPts val="10098"/>
              </a:lnSpc>
            </a:pPr>
            <a:endParaRPr lang="en-US" sz="8000" dirty="0">
              <a:solidFill>
                <a:srgbClr val="000000"/>
              </a:solidFill>
              <a:latin typeface="Roboto Bold"/>
            </a:endParaRPr>
          </a:p>
          <a:p>
            <a:pPr algn="l">
              <a:lnSpc>
                <a:spcPts val="10098"/>
              </a:lnSpc>
            </a:pPr>
            <a:r>
              <a:rPr lang="en-US" sz="8000" dirty="0">
                <a:solidFill>
                  <a:srgbClr val="000000"/>
                </a:solidFill>
                <a:latin typeface="Roboto Bold"/>
              </a:rPr>
              <a:t>2024/25 entry</a:t>
            </a:r>
          </a:p>
        </p:txBody>
      </p:sp>
      <p:sp>
        <p:nvSpPr>
          <p:cNvPr id="5" name="TextBox 5"/>
          <p:cNvSpPr txBox="1"/>
          <p:nvPr/>
        </p:nvSpPr>
        <p:spPr>
          <a:xfrm>
            <a:off x="700819" y="7423800"/>
            <a:ext cx="8422010" cy="1550104"/>
          </a:xfrm>
          <a:prstGeom prst="rect">
            <a:avLst/>
          </a:prstGeom>
        </p:spPr>
        <p:txBody>
          <a:bodyPr lIns="0" tIns="0" rIns="0" bIns="0" rtlCol="0" anchor="t">
            <a:spAutoFit/>
          </a:bodyPr>
          <a:lstStyle/>
          <a:p>
            <a:pPr algn="l">
              <a:lnSpc>
                <a:spcPts val="6237"/>
              </a:lnSpc>
            </a:pPr>
            <a:endParaRPr lang="en-US" sz="4950" spc="-10" dirty="0">
              <a:solidFill>
                <a:srgbClr val="000000"/>
              </a:solidFill>
              <a:latin typeface="Roboto"/>
            </a:endParaRPr>
          </a:p>
          <a:p>
            <a:pPr algn="l">
              <a:lnSpc>
                <a:spcPts val="6237"/>
              </a:lnSpc>
            </a:pPr>
            <a:endParaRPr lang="en-US" sz="4950" i="1" spc="-10" dirty="0">
              <a:solidFill>
                <a:srgbClr val="000000"/>
              </a:solidFill>
              <a:latin typeface="Roboto"/>
            </a:endParaRPr>
          </a:p>
        </p:txBody>
      </p:sp>
      <p:grpSp>
        <p:nvGrpSpPr>
          <p:cNvPr id="6" name="Group 6"/>
          <p:cNvGrpSpPr>
            <a:grpSpLocks noChangeAspect="1"/>
          </p:cNvGrpSpPr>
          <p:nvPr/>
        </p:nvGrpSpPr>
        <p:grpSpPr>
          <a:xfrm>
            <a:off x="13942401" y="0"/>
            <a:ext cx="4342704" cy="3383840"/>
            <a:chOff x="0" y="0"/>
            <a:chExt cx="5790273" cy="4511787"/>
          </a:xfrm>
        </p:grpSpPr>
        <p:sp>
          <p:nvSpPr>
            <p:cNvPr id="7" name="Freeform 7"/>
            <p:cNvSpPr/>
            <p:nvPr/>
          </p:nvSpPr>
          <p:spPr>
            <a:xfrm>
              <a:off x="0" y="0"/>
              <a:ext cx="5790311" cy="4511802"/>
            </a:xfrm>
            <a:custGeom>
              <a:avLst/>
              <a:gdLst/>
              <a:ahLst/>
              <a:cxnLst/>
              <a:rect l="l" t="t" r="r" b="b"/>
              <a:pathLst>
                <a:path w="5790311" h="4511802">
                  <a:moveTo>
                    <a:pt x="0" y="0"/>
                  </a:moveTo>
                  <a:lnTo>
                    <a:pt x="5790311" y="0"/>
                  </a:lnTo>
                  <a:lnTo>
                    <a:pt x="5790311" y="4511802"/>
                  </a:lnTo>
                  <a:lnTo>
                    <a:pt x="0" y="4511802"/>
                  </a:lnTo>
                  <a:close/>
                </a:path>
              </a:pathLst>
            </a:custGeom>
            <a:solidFill>
              <a:srgbClr val="FAC822"/>
            </a:solidFill>
          </p:spPr>
          <p:txBody>
            <a:bodyPr/>
            <a:lstStyle/>
            <a:p>
              <a:endParaRPr lang="en-GB"/>
            </a:p>
          </p:txBody>
        </p:sp>
      </p:grpSp>
      <p:pic>
        <p:nvPicPr>
          <p:cNvPr id="8" name="Picture 8"/>
          <p:cNvPicPr>
            <a:picLocks noChangeAspect="1"/>
          </p:cNvPicPr>
          <p:nvPr/>
        </p:nvPicPr>
        <p:blipFill>
          <a:blip r:embed="rId2"/>
          <a:srcRect t="16653" b="16653"/>
          <a:stretch>
            <a:fillRect/>
          </a:stretch>
        </p:blipFill>
        <p:spPr>
          <a:xfrm>
            <a:off x="9706121" y="1233666"/>
            <a:ext cx="7855207" cy="7858266"/>
          </a:xfrm>
          <a:prstGeom prst="rect">
            <a:avLst/>
          </a:prstGeom>
        </p:spPr>
      </p:pic>
      <p:grpSp>
        <p:nvGrpSpPr>
          <p:cNvPr id="9" name="Group 9"/>
          <p:cNvGrpSpPr>
            <a:grpSpLocks noChangeAspect="1"/>
          </p:cNvGrpSpPr>
          <p:nvPr/>
        </p:nvGrpSpPr>
        <p:grpSpPr>
          <a:xfrm>
            <a:off x="13942401" y="0"/>
            <a:ext cx="4343147" cy="3383843"/>
            <a:chOff x="0" y="0"/>
            <a:chExt cx="5790863" cy="4511791"/>
          </a:xfrm>
        </p:grpSpPr>
        <p:sp>
          <p:nvSpPr>
            <p:cNvPr id="10" name="Freeform 10"/>
            <p:cNvSpPr/>
            <p:nvPr/>
          </p:nvSpPr>
          <p:spPr>
            <a:xfrm>
              <a:off x="0" y="0"/>
              <a:ext cx="5790311" cy="4511802"/>
            </a:xfrm>
            <a:custGeom>
              <a:avLst/>
              <a:gdLst/>
              <a:ahLst/>
              <a:cxnLst/>
              <a:rect l="l" t="t" r="r" b="b"/>
              <a:pathLst>
                <a:path w="5790311" h="4511802">
                  <a:moveTo>
                    <a:pt x="5790311" y="0"/>
                  </a:moveTo>
                  <a:lnTo>
                    <a:pt x="871855" y="0"/>
                  </a:lnTo>
                  <a:lnTo>
                    <a:pt x="0" y="2053971"/>
                  </a:lnTo>
                  <a:lnTo>
                    <a:pt x="5790311" y="4511802"/>
                  </a:lnTo>
                  <a:lnTo>
                    <a:pt x="5790311" y="0"/>
                  </a:lnTo>
                  <a:close/>
                </a:path>
              </a:pathLst>
            </a:custGeom>
            <a:solidFill>
              <a:srgbClr val="55ACEE"/>
            </a:solidFill>
          </p:spPr>
          <p:txBody>
            <a:bodyPr/>
            <a:lstStyle/>
            <a:p>
              <a:endParaRPr lang="en-GB"/>
            </a:p>
          </p:txBody>
        </p:sp>
      </p:grpSp>
      <p:pic>
        <p:nvPicPr>
          <p:cNvPr id="11" name="Picture 7">
            <a:extLst>
              <a:ext uri="{FF2B5EF4-FFF2-40B4-BE49-F238E27FC236}">
                <a16:creationId xmlns:a16="http://schemas.microsoft.com/office/drawing/2014/main" id="{888E0EB6-48F1-68FB-AA27-931ABF78A900}"/>
              </a:ext>
            </a:extLst>
          </p:cNvPr>
          <p:cNvPicPr>
            <a:picLocks noChangeAspect="1"/>
          </p:cNvPicPr>
          <p:nvPr/>
        </p:nvPicPr>
        <p:blipFill>
          <a:blip r:embed="rId3"/>
          <a:srcRect r="1450" b="1434"/>
          <a:stretch>
            <a:fillRect/>
          </a:stretch>
        </p:blipFill>
        <p:spPr>
          <a:xfrm>
            <a:off x="750329" y="761879"/>
            <a:ext cx="3402229" cy="1089051"/>
          </a:xfrm>
          <a:prstGeom prst="rect">
            <a:avLst/>
          </a:prstGeom>
        </p:spPr>
      </p:pic>
      <p:sp>
        <p:nvSpPr>
          <p:cNvPr id="13" name="Slide Number Placeholder 12">
            <a:extLst>
              <a:ext uri="{FF2B5EF4-FFF2-40B4-BE49-F238E27FC236}">
                <a16:creationId xmlns:a16="http://schemas.microsoft.com/office/drawing/2014/main" id="{CE7C3C4D-A60E-045E-DCF3-49409BC2CFAC}"/>
              </a:ext>
            </a:extLst>
          </p:cNvPr>
          <p:cNvSpPr>
            <a:spLocks noGrp="1"/>
          </p:cNvSpPr>
          <p:nvPr>
            <p:ph type="sldNum" sz="quarter" idx="12"/>
          </p:nvPr>
        </p:nvSpPr>
        <p:spPr/>
        <p:txBody>
          <a:bodyPr/>
          <a:lstStyle/>
          <a:p>
            <a:r>
              <a:rPr lang="en-US" dirty="0"/>
              <a:t>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D00"/>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0"/>
            <a:ext cx="12190075" cy="10285375"/>
            <a:chOff x="0" y="0"/>
            <a:chExt cx="16253433" cy="13713834"/>
          </a:xfrm>
        </p:grpSpPr>
        <p:sp>
          <p:nvSpPr>
            <p:cNvPr id="3" name="Freeform 3"/>
            <p:cNvSpPr/>
            <p:nvPr/>
          </p:nvSpPr>
          <p:spPr>
            <a:xfrm>
              <a:off x="0" y="0"/>
              <a:ext cx="16253461" cy="13713840"/>
            </a:xfrm>
            <a:custGeom>
              <a:avLst/>
              <a:gdLst/>
              <a:ahLst/>
              <a:cxnLst/>
              <a:rect l="l" t="t" r="r" b="b"/>
              <a:pathLst>
                <a:path w="16253461" h="13713840">
                  <a:moveTo>
                    <a:pt x="0" y="0"/>
                  </a:moveTo>
                  <a:lnTo>
                    <a:pt x="16253461" y="0"/>
                  </a:lnTo>
                  <a:lnTo>
                    <a:pt x="16253461" y="13713840"/>
                  </a:lnTo>
                  <a:lnTo>
                    <a:pt x="0" y="13713840"/>
                  </a:lnTo>
                  <a:close/>
                </a:path>
              </a:pathLst>
            </a:custGeom>
            <a:solidFill>
              <a:srgbClr val="7CE6D8"/>
            </a:solidFill>
          </p:spPr>
          <p:txBody>
            <a:bodyPr/>
            <a:lstStyle/>
            <a:p>
              <a:endParaRPr lang="en-GB"/>
            </a:p>
          </p:txBody>
        </p:sp>
      </p:grpSp>
      <p:sp>
        <p:nvSpPr>
          <p:cNvPr id="5" name="TextBox 5"/>
          <p:cNvSpPr txBox="1"/>
          <p:nvPr/>
        </p:nvSpPr>
        <p:spPr>
          <a:xfrm>
            <a:off x="735897" y="1850930"/>
            <a:ext cx="8601647" cy="1359346"/>
          </a:xfrm>
          <a:prstGeom prst="rect">
            <a:avLst/>
          </a:prstGeom>
        </p:spPr>
        <p:txBody>
          <a:bodyPr wrap="square" lIns="0" tIns="0" rIns="0" bIns="0" rtlCol="0" anchor="t">
            <a:spAutoFit/>
          </a:bodyPr>
          <a:lstStyle/>
          <a:p>
            <a:pPr algn="l">
              <a:lnSpc>
                <a:spcPts val="5346"/>
              </a:lnSpc>
            </a:pPr>
            <a:endParaRPr lang="en-US" sz="4950" spc="-15" dirty="0">
              <a:solidFill>
                <a:srgbClr val="000000"/>
              </a:solidFill>
              <a:latin typeface="Roboto Bold"/>
            </a:endParaRPr>
          </a:p>
          <a:p>
            <a:pPr algn="l">
              <a:lnSpc>
                <a:spcPts val="5346"/>
              </a:lnSpc>
            </a:pPr>
            <a:r>
              <a:rPr lang="en-US" sz="4950" spc="-15" dirty="0">
                <a:solidFill>
                  <a:srgbClr val="000000"/>
                </a:solidFill>
                <a:latin typeface="Roboto Bold"/>
              </a:rPr>
              <a:t>Introductions: </a:t>
            </a:r>
          </a:p>
        </p:txBody>
      </p:sp>
      <p:sp>
        <p:nvSpPr>
          <p:cNvPr id="6" name="TextBox 6"/>
          <p:cNvSpPr txBox="1"/>
          <p:nvPr/>
        </p:nvSpPr>
        <p:spPr>
          <a:xfrm>
            <a:off x="750329" y="3835300"/>
            <a:ext cx="8601647" cy="3385542"/>
          </a:xfrm>
          <a:prstGeom prst="rect">
            <a:avLst/>
          </a:prstGeom>
        </p:spPr>
        <p:txBody>
          <a:bodyPr wrap="square" lIns="0" tIns="0" rIns="0" bIns="0" rtlCol="0" anchor="t">
            <a:spAutoFit/>
          </a:bodyPr>
          <a:lstStyle/>
          <a:p>
            <a:pPr eaLnBrk="1" hangingPunct="1">
              <a:buClr>
                <a:srgbClr val="C00000"/>
              </a:buClr>
              <a:buFont typeface="Wingdings" pitchFamily="2" charset="2"/>
              <a:buChar char="§"/>
            </a:pPr>
            <a:r>
              <a:rPr lang="en-GB" sz="4400" dirty="0">
                <a:latin typeface="Roboto" panose="02000000000000000000" pitchFamily="2" charset="0"/>
                <a:ea typeface="Roboto" panose="02000000000000000000" pitchFamily="2" charset="0"/>
              </a:rPr>
              <a:t> Cat Todd </a:t>
            </a:r>
          </a:p>
          <a:p>
            <a:pPr eaLnBrk="1" hangingPunct="1">
              <a:buClr>
                <a:srgbClr val="C00000"/>
              </a:buClr>
            </a:pPr>
            <a:r>
              <a:rPr lang="en-GB" sz="4400" i="1" dirty="0">
                <a:latin typeface="Roboto" panose="02000000000000000000" pitchFamily="2" charset="0"/>
                <a:ea typeface="Roboto" panose="02000000000000000000" pitchFamily="2" charset="0"/>
              </a:rPr>
              <a:t>Deputy Head of FSO (UG &amp; PGT)</a:t>
            </a:r>
          </a:p>
          <a:p>
            <a:pPr eaLnBrk="1" hangingPunct="1">
              <a:buClr>
                <a:srgbClr val="C00000"/>
              </a:buClr>
            </a:pPr>
            <a:endParaRPr lang="en-GB" sz="4400" i="1" dirty="0">
              <a:latin typeface="Roboto" panose="02000000000000000000" pitchFamily="2" charset="0"/>
              <a:ea typeface="Roboto" panose="02000000000000000000" pitchFamily="2" charset="0"/>
            </a:endParaRPr>
          </a:p>
          <a:p>
            <a:pPr eaLnBrk="1" hangingPunct="1">
              <a:buClr>
                <a:srgbClr val="C00000"/>
              </a:buClr>
              <a:buFont typeface="Wingdings" pitchFamily="2" charset="2"/>
              <a:buChar char="§"/>
            </a:pPr>
            <a:r>
              <a:rPr lang="en-GB" sz="4400" dirty="0">
                <a:latin typeface="Roboto" panose="02000000000000000000" pitchFamily="2" charset="0"/>
                <a:ea typeface="Roboto" panose="02000000000000000000" pitchFamily="2" charset="0"/>
              </a:rPr>
              <a:t> Eric </a:t>
            </a:r>
            <a:r>
              <a:rPr lang="en-GB" sz="4400" dirty="0" err="1">
                <a:latin typeface="Roboto" panose="02000000000000000000" pitchFamily="2" charset="0"/>
                <a:ea typeface="Roboto" panose="02000000000000000000" pitchFamily="2" charset="0"/>
              </a:rPr>
              <a:t>Sigmundsson</a:t>
            </a:r>
            <a:r>
              <a:rPr lang="en-GB" sz="4400" dirty="0">
                <a:latin typeface="Roboto" panose="02000000000000000000" pitchFamily="2" charset="0"/>
                <a:ea typeface="Roboto" panose="02000000000000000000" pitchFamily="2" charset="0"/>
              </a:rPr>
              <a:t>   </a:t>
            </a:r>
          </a:p>
          <a:p>
            <a:pPr eaLnBrk="1" hangingPunct="1">
              <a:buClr>
                <a:srgbClr val="C00000"/>
              </a:buClr>
            </a:pPr>
            <a:r>
              <a:rPr lang="en-GB" sz="4400" i="1" dirty="0">
                <a:latin typeface="Roboto" panose="02000000000000000000" pitchFamily="2" charset="0"/>
                <a:ea typeface="Roboto" panose="02000000000000000000" pitchFamily="2" charset="0"/>
              </a:rPr>
              <a:t>Financial Support Officer </a:t>
            </a:r>
          </a:p>
        </p:txBody>
      </p:sp>
      <p:pic>
        <p:nvPicPr>
          <p:cNvPr id="7" name="Picture 7"/>
          <p:cNvPicPr>
            <a:picLocks noChangeAspect="1"/>
          </p:cNvPicPr>
          <p:nvPr/>
        </p:nvPicPr>
        <p:blipFill>
          <a:blip r:embed="rId3"/>
          <a:srcRect r="1450" b="1434"/>
          <a:stretch>
            <a:fillRect/>
          </a:stretch>
        </p:blipFill>
        <p:spPr>
          <a:xfrm>
            <a:off x="750329" y="761879"/>
            <a:ext cx="3402229" cy="1089051"/>
          </a:xfrm>
          <a:prstGeom prst="rect">
            <a:avLst/>
          </a:prstGeom>
        </p:spPr>
      </p:pic>
      <p:pic>
        <p:nvPicPr>
          <p:cNvPr id="8" name="Picture 8"/>
          <p:cNvPicPr>
            <a:picLocks noChangeAspect="1"/>
          </p:cNvPicPr>
          <p:nvPr/>
        </p:nvPicPr>
        <p:blipFill>
          <a:blip r:embed="rId4"/>
          <a:srcRect t="16653" b="16653"/>
          <a:stretch>
            <a:fillRect/>
          </a:stretch>
        </p:blipFill>
        <p:spPr>
          <a:xfrm>
            <a:off x="9337543" y="1048246"/>
            <a:ext cx="8185694" cy="818888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50329" y="1850930"/>
            <a:ext cx="16013671" cy="6771084"/>
          </a:xfrm>
          <a:prstGeom prst="rect">
            <a:avLst/>
          </a:prstGeom>
        </p:spPr>
        <p:txBody>
          <a:bodyPr wrap="square" lIns="0" tIns="0" rIns="0" bIns="0" rtlCol="0" anchor="t">
            <a:spAutoFit/>
          </a:bodyPr>
          <a:lstStyle/>
          <a:p>
            <a:pPr marL="0" lvl="1" algn="ctr">
              <a:buClr>
                <a:srgbClr val="C00000"/>
              </a:buClr>
              <a:buSzPct val="100000"/>
              <a:defRPr/>
            </a:pPr>
            <a:r>
              <a:rPr lang="en-GB" sz="4000" b="1" dirty="0">
                <a:solidFill>
                  <a:srgbClr val="FF0000"/>
                </a:solidFill>
                <a:latin typeface="Roboto" panose="02000000000000000000" pitchFamily="2" charset="0"/>
              </a:rPr>
              <a:t>Cost of programme / Living in London </a:t>
            </a:r>
            <a:endParaRPr lang="en-GB" sz="4000" dirty="0">
              <a:latin typeface="Roboto" panose="02000000000000000000" pitchFamily="2" charset="0"/>
            </a:endParaRPr>
          </a:p>
          <a:p>
            <a:pPr marL="571500" lvl="1" indent="-571500">
              <a:buClr>
                <a:srgbClr val="C00000"/>
              </a:buClr>
              <a:buSzPct val="100000"/>
              <a:buFont typeface="Wingdings" panose="05000000000000000000" pitchFamily="2" charset="2"/>
              <a:buChar char="q"/>
              <a:defRPr/>
            </a:pPr>
            <a:r>
              <a:rPr lang="en-GB" sz="4000" b="1" dirty="0">
                <a:latin typeface="Roboto" panose="02000000000000000000" pitchFamily="2" charset="0"/>
              </a:rPr>
              <a:t>Tuition Fees</a:t>
            </a:r>
          </a:p>
          <a:p>
            <a:pPr marL="0" lvl="1">
              <a:buClr>
                <a:srgbClr val="C00000"/>
              </a:buClr>
              <a:buSzPct val="100000"/>
              <a:defRPr/>
            </a:pPr>
            <a:r>
              <a:rPr lang="en-GB" sz="4000" dirty="0">
                <a:latin typeface="Roboto" panose="02000000000000000000" pitchFamily="2" charset="0"/>
              </a:rPr>
              <a:t>Varies depending on your chosen programme, please check fee webpages</a:t>
            </a:r>
          </a:p>
          <a:p>
            <a:pPr marL="0" lvl="1">
              <a:buClr>
                <a:srgbClr val="C00000"/>
              </a:buClr>
              <a:buSzPct val="100000"/>
              <a:defRPr/>
            </a:pPr>
            <a:endParaRPr lang="en-GB" sz="4000" dirty="0">
              <a:latin typeface="Roboto" panose="02000000000000000000" pitchFamily="2" charset="0"/>
            </a:endParaRPr>
          </a:p>
          <a:p>
            <a:pPr marL="571500" lvl="1" indent="-571500">
              <a:buClr>
                <a:srgbClr val="C00000"/>
              </a:buClr>
              <a:buSzPct val="100000"/>
              <a:buFont typeface="Wingdings" panose="05000000000000000000" pitchFamily="2" charset="2"/>
              <a:buChar char="q"/>
              <a:defRPr/>
            </a:pPr>
            <a:r>
              <a:rPr lang="en-GB" sz="4000" b="1" dirty="0">
                <a:latin typeface="Roboto" panose="02000000000000000000" pitchFamily="2" charset="0"/>
              </a:rPr>
              <a:t>Living Costs </a:t>
            </a:r>
          </a:p>
          <a:p>
            <a:pPr marL="0" lvl="1">
              <a:buClr>
                <a:srgbClr val="C00000"/>
              </a:buClr>
              <a:buSzPct val="100000"/>
              <a:defRPr/>
            </a:pPr>
            <a:r>
              <a:rPr lang="en-GB" sz="4000" b="0" i="0" dirty="0">
                <a:solidFill>
                  <a:srgbClr val="3A3D3F"/>
                </a:solidFill>
                <a:effectLst/>
                <a:latin typeface="Roboto" panose="02000000000000000000" pitchFamily="2" charset="0"/>
              </a:rPr>
              <a:t>LSE broadly estimates that students should allow </a:t>
            </a:r>
            <a:r>
              <a:rPr lang="en-GB" sz="4000" b="1" i="1" dirty="0">
                <a:solidFill>
                  <a:srgbClr val="3A3D3F"/>
                </a:solidFill>
                <a:effectLst/>
                <a:latin typeface="Roboto" panose="02000000000000000000" pitchFamily="2" charset="0"/>
              </a:rPr>
              <a:t>£1,300 - £1,400 </a:t>
            </a:r>
            <a:r>
              <a:rPr lang="en-GB" sz="4000" b="0" i="0" dirty="0">
                <a:solidFill>
                  <a:srgbClr val="3A3D3F"/>
                </a:solidFill>
                <a:effectLst/>
                <a:latin typeface="Roboto" panose="02000000000000000000" pitchFamily="2" charset="0"/>
              </a:rPr>
              <a:t>per month for all living expenses, including accommodation, travel, food, laundry, study costs, and other personal expenses. This will vary depending on your lifestyle and requirements, so it's important you do your own research.</a:t>
            </a:r>
            <a:endParaRPr lang="en-GB" sz="4000" dirty="0">
              <a:latin typeface="Roboto" panose="02000000000000000000" pitchFamily="2" charset="0"/>
            </a:endParaRPr>
          </a:p>
        </p:txBody>
      </p:sp>
      <p:grpSp>
        <p:nvGrpSpPr>
          <p:cNvPr id="4" name="Group 4"/>
          <p:cNvGrpSpPr>
            <a:grpSpLocks noChangeAspect="1"/>
          </p:cNvGrpSpPr>
          <p:nvPr/>
        </p:nvGrpSpPr>
        <p:grpSpPr>
          <a:xfrm>
            <a:off x="6343159" y="8668037"/>
            <a:ext cx="11941950" cy="1809463"/>
            <a:chOff x="0" y="0"/>
            <a:chExt cx="15922600" cy="2412617"/>
          </a:xfrm>
        </p:grpSpPr>
        <p:sp>
          <p:nvSpPr>
            <p:cNvPr id="5" name="Freeform 5"/>
            <p:cNvSpPr/>
            <p:nvPr/>
          </p:nvSpPr>
          <p:spPr>
            <a:xfrm>
              <a:off x="0" y="0"/>
              <a:ext cx="15922625" cy="2412619"/>
            </a:xfrm>
            <a:custGeom>
              <a:avLst/>
              <a:gdLst/>
              <a:ahLst/>
              <a:cxnLst/>
              <a:rect l="l" t="t" r="r" b="b"/>
              <a:pathLst>
                <a:path w="15922625" h="2412619">
                  <a:moveTo>
                    <a:pt x="0" y="0"/>
                  </a:moveTo>
                  <a:lnTo>
                    <a:pt x="15922625" y="0"/>
                  </a:lnTo>
                  <a:lnTo>
                    <a:pt x="15922625" y="2412619"/>
                  </a:lnTo>
                  <a:lnTo>
                    <a:pt x="0" y="2412619"/>
                  </a:lnTo>
                  <a:close/>
                </a:path>
              </a:pathLst>
            </a:custGeom>
            <a:solidFill>
              <a:srgbClr val="FFCD00"/>
            </a:solidFill>
          </p:spPr>
          <p:txBody>
            <a:bodyPr/>
            <a:lstStyle/>
            <a:p>
              <a:endParaRPr lang="en-GB" dirty="0"/>
            </a:p>
          </p:txBody>
        </p:sp>
      </p:grpSp>
      <p:pic>
        <p:nvPicPr>
          <p:cNvPr id="8" name="Picture 7">
            <a:extLst>
              <a:ext uri="{FF2B5EF4-FFF2-40B4-BE49-F238E27FC236}">
                <a16:creationId xmlns:a16="http://schemas.microsoft.com/office/drawing/2014/main" id="{1F3E6F75-976B-AA31-F948-9462FF19AEC2}"/>
              </a:ext>
            </a:extLst>
          </p:cNvPr>
          <p:cNvPicPr>
            <a:picLocks noChangeAspect="1"/>
          </p:cNvPicPr>
          <p:nvPr/>
        </p:nvPicPr>
        <p:blipFill>
          <a:blip r:embed="rId3"/>
          <a:srcRect r="1450" b="1434"/>
          <a:stretch>
            <a:fillRect/>
          </a:stretch>
        </p:blipFill>
        <p:spPr>
          <a:xfrm>
            <a:off x="750329" y="761879"/>
            <a:ext cx="3402229" cy="108905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50329" y="1850930"/>
            <a:ext cx="17537671" cy="7017306"/>
          </a:xfrm>
          <a:prstGeom prst="rect">
            <a:avLst/>
          </a:prstGeom>
        </p:spPr>
        <p:txBody>
          <a:bodyPr wrap="square" lIns="0" tIns="0" rIns="0" bIns="0" rtlCol="0" anchor="t">
            <a:spAutoFit/>
          </a:bodyPr>
          <a:lstStyle/>
          <a:p>
            <a:pPr marL="0" lvl="1" algn="ctr">
              <a:buClr>
                <a:srgbClr val="C00000"/>
              </a:buClr>
              <a:buSzPct val="100000"/>
              <a:defRPr/>
            </a:pPr>
            <a:endParaRPr lang="en-GB" sz="4800" b="1" dirty="0">
              <a:solidFill>
                <a:srgbClr val="FF0000"/>
              </a:solidFill>
              <a:latin typeface="Roboto" panose="02000000000000000000" pitchFamily="2" charset="0"/>
            </a:endParaRPr>
          </a:p>
          <a:p>
            <a:pPr marL="0" lvl="1" algn="ctr">
              <a:buClr>
                <a:srgbClr val="C00000"/>
              </a:buClr>
              <a:buSzPct val="100000"/>
              <a:defRPr/>
            </a:pPr>
            <a:r>
              <a:rPr lang="en-GB" sz="4800" b="1" dirty="0">
                <a:solidFill>
                  <a:srgbClr val="FF0000"/>
                </a:solidFill>
                <a:latin typeface="Roboto" panose="02000000000000000000" pitchFamily="2" charset="0"/>
              </a:rPr>
              <a:t>Graduate Support Scheme 2024/25</a:t>
            </a:r>
          </a:p>
          <a:p>
            <a:pPr marL="0" lvl="1">
              <a:buClr>
                <a:srgbClr val="C00000"/>
              </a:buClr>
              <a:buSzPct val="100000"/>
              <a:defRPr/>
            </a:pPr>
            <a:endParaRPr lang="en-GB" sz="4000" dirty="0">
              <a:latin typeface="Roboto" panose="02000000000000000000" pitchFamily="2" charset="0"/>
            </a:endParaRPr>
          </a:p>
          <a:p>
            <a:pPr marL="571500" lvl="1" indent="-571500">
              <a:buClr>
                <a:srgbClr val="C00000"/>
              </a:buClr>
              <a:buSzPct val="100000"/>
              <a:buFont typeface="Wingdings" panose="05000000000000000000" pitchFamily="2" charset="2"/>
              <a:buChar char="q"/>
              <a:defRPr/>
            </a:pPr>
            <a:r>
              <a:rPr lang="en-GB" sz="4000" b="1" dirty="0">
                <a:latin typeface="Roboto" panose="02000000000000000000" pitchFamily="2" charset="0"/>
              </a:rPr>
              <a:t>Open to all </a:t>
            </a:r>
            <a:r>
              <a:rPr lang="en-GB" sz="4000" dirty="0">
                <a:latin typeface="Roboto" panose="02000000000000000000" pitchFamily="2" charset="0"/>
              </a:rPr>
              <a:t>- both Home UK and Overseas candidates</a:t>
            </a:r>
          </a:p>
          <a:p>
            <a:pPr marL="571500" lvl="1" indent="-571500">
              <a:buClr>
                <a:srgbClr val="C00000"/>
              </a:buClr>
              <a:buSzPct val="100000"/>
              <a:buFont typeface="Wingdings" panose="05000000000000000000" pitchFamily="2" charset="2"/>
              <a:buChar char="q"/>
              <a:defRPr/>
            </a:pPr>
            <a:r>
              <a:rPr lang="en-GB" sz="4000" b="1" dirty="0">
                <a:latin typeface="Roboto" panose="02000000000000000000" pitchFamily="2" charset="0"/>
              </a:rPr>
              <a:t>Needs based </a:t>
            </a:r>
            <a:r>
              <a:rPr lang="en-GB" sz="4000" dirty="0">
                <a:latin typeface="Roboto" panose="02000000000000000000" pitchFamily="2" charset="0"/>
              </a:rPr>
              <a:t>funding </a:t>
            </a:r>
          </a:p>
          <a:p>
            <a:pPr marL="571500" lvl="1" indent="-571500">
              <a:buClr>
                <a:srgbClr val="C00000"/>
              </a:buClr>
              <a:buSzPct val="100000"/>
              <a:buFont typeface="Wingdings" panose="05000000000000000000" pitchFamily="2" charset="2"/>
              <a:buChar char="q"/>
              <a:defRPr/>
            </a:pPr>
            <a:r>
              <a:rPr lang="en-GB" sz="4000" dirty="0">
                <a:latin typeface="Roboto" panose="02000000000000000000" pitchFamily="2" charset="0"/>
              </a:rPr>
              <a:t>Awards between </a:t>
            </a:r>
            <a:r>
              <a:rPr lang="en-GB" sz="4000" b="1" dirty="0">
                <a:latin typeface="Roboto" panose="02000000000000000000" pitchFamily="2" charset="0"/>
              </a:rPr>
              <a:t>£5,000 - £15,000 </a:t>
            </a:r>
            <a:r>
              <a:rPr lang="en-GB" sz="4000" dirty="0">
                <a:latin typeface="Roboto" panose="02000000000000000000" pitchFamily="2" charset="0"/>
              </a:rPr>
              <a:t>towards both fees and living costs</a:t>
            </a:r>
          </a:p>
          <a:p>
            <a:pPr marL="571500" lvl="1" indent="-571500">
              <a:buClr>
                <a:srgbClr val="C00000"/>
              </a:buClr>
              <a:buSzPct val="100000"/>
              <a:buFont typeface="Wingdings" panose="05000000000000000000" pitchFamily="2" charset="2"/>
              <a:buChar char="q"/>
              <a:defRPr/>
            </a:pPr>
            <a:r>
              <a:rPr lang="en-GB" sz="4000" dirty="0">
                <a:latin typeface="Roboto" panose="02000000000000000000" pitchFamily="2" charset="0"/>
              </a:rPr>
              <a:t>Can also be considered for </a:t>
            </a:r>
            <a:r>
              <a:rPr lang="en-GB" sz="4000" b="1" dirty="0">
                <a:latin typeface="Roboto" panose="02000000000000000000" pitchFamily="2" charset="0"/>
              </a:rPr>
              <a:t>other LSE Scholarships</a:t>
            </a:r>
          </a:p>
          <a:p>
            <a:pPr marL="571500" lvl="1" indent="-571500">
              <a:buClr>
                <a:srgbClr val="C00000"/>
              </a:buClr>
              <a:buSzPct val="100000"/>
              <a:buFont typeface="Wingdings" panose="05000000000000000000" pitchFamily="2" charset="2"/>
              <a:buChar char="q"/>
              <a:defRPr/>
            </a:pPr>
            <a:r>
              <a:rPr lang="en-GB" sz="4000" b="1" dirty="0">
                <a:latin typeface="Roboto" panose="02000000000000000000" pitchFamily="2" charset="0"/>
              </a:rPr>
              <a:t>Application form will be sent with guidance to your contact email address </a:t>
            </a:r>
            <a:r>
              <a:rPr lang="en-GB" sz="4000" dirty="0">
                <a:latin typeface="Roboto" panose="02000000000000000000" pitchFamily="2" charset="0"/>
              </a:rPr>
              <a:t> </a:t>
            </a:r>
          </a:p>
          <a:p>
            <a:pPr marL="571500" lvl="1" indent="-571500">
              <a:buClr>
                <a:srgbClr val="C00000"/>
              </a:buClr>
              <a:buSzPct val="100000"/>
              <a:buFont typeface="Wingdings" panose="05000000000000000000" pitchFamily="2" charset="2"/>
              <a:buChar char="q"/>
              <a:defRPr/>
            </a:pPr>
            <a:r>
              <a:rPr lang="en-GB" sz="4000" dirty="0">
                <a:latin typeface="Roboto" panose="02000000000000000000" pitchFamily="2" charset="0"/>
              </a:rPr>
              <a:t>Apply as early as possible; allow </a:t>
            </a:r>
            <a:r>
              <a:rPr lang="en-GB" sz="4000" b="1" dirty="0">
                <a:latin typeface="Roboto" panose="02000000000000000000" pitchFamily="2" charset="0"/>
              </a:rPr>
              <a:t>four weeks for a decision</a:t>
            </a:r>
          </a:p>
          <a:p>
            <a:pPr marL="571500" lvl="1" indent="-571500">
              <a:buClr>
                <a:srgbClr val="C00000"/>
              </a:buClr>
              <a:buSzPct val="100000"/>
              <a:buFont typeface="Wingdings" panose="05000000000000000000" pitchFamily="2" charset="2"/>
              <a:buChar char="q"/>
              <a:defRPr/>
            </a:pPr>
            <a:r>
              <a:rPr lang="en-GB" sz="4000" dirty="0">
                <a:latin typeface="Roboto" panose="02000000000000000000" pitchFamily="2" charset="0"/>
              </a:rPr>
              <a:t>Closing date for applications </a:t>
            </a:r>
            <a:r>
              <a:rPr lang="en-GB" sz="4000" b="1" dirty="0">
                <a:latin typeface="Roboto" panose="02000000000000000000" pitchFamily="2" charset="0"/>
              </a:rPr>
              <a:t>30 June 2024</a:t>
            </a:r>
          </a:p>
          <a:p>
            <a:pPr marL="0" lvl="1">
              <a:buClr>
                <a:srgbClr val="C00000"/>
              </a:buClr>
              <a:buSzPct val="100000"/>
              <a:defRPr/>
            </a:pPr>
            <a:endParaRPr lang="en-GB" sz="4000" dirty="0">
              <a:latin typeface="Roboto" panose="02000000000000000000" pitchFamily="2" charset="0"/>
            </a:endParaRPr>
          </a:p>
        </p:txBody>
      </p:sp>
      <p:grpSp>
        <p:nvGrpSpPr>
          <p:cNvPr id="4" name="Group 4"/>
          <p:cNvGrpSpPr>
            <a:grpSpLocks noChangeAspect="1"/>
          </p:cNvGrpSpPr>
          <p:nvPr/>
        </p:nvGrpSpPr>
        <p:grpSpPr>
          <a:xfrm>
            <a:off x="6343159" y="8668037"/>
            <a:ext cx="11941950" cy="1809463"/>
            <a:chOff x="0" y="0"/>
            <a:chExt cx="15922600" cy="2412617"/>
          </a:xfrm>
        </p:grpSpPr>
        <p:sp>
          <p:nvSpPr>
            <p:cNvPr id="5" name="Freeform 5"/>
            <p:cNvSpPr/>
            <p:nvPr/>
          </p:nvSpPr>
          <p:spPr>
            <a:xfrm>
              <a:off x="0" y="0"/>
              <a:ext cx="15922625" cy="2412619"/>
            </a:xfrm>
            <a:custGeom>
              <a:avLst/>
              <a:gdLst/>
              <a:ahLst/>
              <a:cxnLst/>
              <a:rect l="l" t="t" r="r" b="b"/>
              <a:pathLst>
                <a:path w="15922625" h="2412619">
                  <a:moveTo>
                    <a:pt x="0" y="0"/>
                  </a:moveTo>
                  <a:lnTo>
                    <a:pt x="15922625" y="0"/>
                  </a:lnTo>
                  <a:lnTo>
                    <a:pt x="15922625" y="2412619"/>
                  </a:lnTo>
                  <a:lnTo>
                    <a:pt x="0" y="2412619"/>
                  </a:lnTo>
                  <a:close/>
                </a:path>
              </a:pathLst>
            </a:custGeom>
            <a:solidFill>
              <a:srgbClr val="FFCD00"/>
            </a:solidFill>
          </p:spPr>
          <p:txBody>
            <a:bodyPr/>
            <a:lstStyle/>
            <a:p>
              <a:endParaRPr lang="en-GB" dirty="0"/>
            </a:p>
          </p:txBody>
        </p:sp>
      </p:grpSp>
      <p:pic>
        <p:nvPicPr>
          <p:cNvPr id="8" name="Picture 7">
            <a:extLst>
              <a:ext uri="{FF2B5EF4-FFF2-40B4-BE49-F238E27FC236}">
                <a16:creationId xmlns:a16="http://schemas.microsoft.com/office/drawing/2014/main" id="{1F3E6F75-976B-AA31-F948-9462FF19AEC2}"/>
              </a:ext>
            </a:extLst>
          </p:cNvPr>
          <p:cNvPicPr>
            <a:picLocks noChangeAspect="1"/>
          </p:cNvPicPr>
          <p:nvPr/>
        </p:nvPicPr>
        <p:blipFill>
          <a:blip r:embed="rId3"/>
          <a:srcRect r="1450" b="1434"/>
          <a:stretch>
            <a:fillRect/>
          </a:stretch>
        </p:blipFill>
        <p:spPr>
          <a:xfrm>
            <a:off x="750329" y="761879"/>
            <a:ext cx="3402229" cy="1089051"/>
          </a:xfrm>
          <a:prstGeom prst="rect">
            <a:avLst/>
          </a:prstGeom>
        </p:spPr>
      </p:pic>
      <p:sp>
        <p:nvSpPr>
          <p:cNvPr id="10" name="Slide Number Placeholder 9">
            <a:extLst>
              <a:ext uri="{FF2B5EF4-FFF2-40B4-BE49-F238E27FC236}">
                <a16:creationId xmlns:a16="http://schemas.microsoft.com/office/drawing/2014/main" id="{B2D198B6-23D2-800E-FCB8-60A8F84493B8}"/>
              </a:ext>
            </a:extLst>
          </p:cNvPr>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604456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50329" y="3162300"/>
            <a:ext cx="16013671" cy="7201972"/>
          </a:xfrm>
          <a:prstGeom prst="rect">
            <a:avLst/>
          </a:prstGeom>
        </p:spPr>
        <p:txBody>
          <a:bodyPr wrap="square" lIns="0" tIns="0" rIns="0" bIns="0" rtlCol="0" anchor="t">
            <a:spAutoFit/>
          </a:bodyPr>
          <a:lstStyle/>
          <a:p>
            <a:pPr lvl="1" indent="-457200">
              <a:buClr>
                <a:srgbClr val="C00000"/>
              </a:buClr>
              <a:buSzPct val="100000"/>
              <a:buFont typeface="Wingdings" panose="05000000000000000000" pitchFamily="2" charset="2"/>
              <a:buChar char="§"/>
              <a:defRPr/>
            </a:pPr>
            <a:r>
              <a:rPr lang="en-GB" sz="3600" dirty="0">
                <a:latin typeface="Roboto" panose="02000000000000000000" pitchFamily="2" charset="0"/>
              </a:rPr>
              <a:t>For those that meet the eligibility criteria, a loan which can be used for fees or living costs is available from the UK government, administered by Student Finance (GOV.UK)</a:t>
            </a:r>
          </a:p>
          <a:p>
            <a:pPr lvl="1" indent="-457200">
              <a:buClr>
                <a:srgbClr val="C00000"/>
              </a:buClr>
              <a:buSzPct val="100000"/>
              <a:buFont typeface="Wingdings" panose="05000000000000000000" pitchFamily="2" charset="2"/>
              <a:buChar char="§"/>
              <a:defRPr/>
            </a:pPr>
            <a:endParaRPr lang="en-GB" sz="3600" dirty="0">
              <a:latin typeface="Roboto" panose="02000000000000000000" pitchFamily="2" charset="0"/>
            </a:endParaRPr>
          </a:p>
          <a:p>
            <a:pPr lvl="1" indent="-457200">
              <a:buClr>
                <a:srgbClr val="C00000"/>
              </a:buClr>
              <a:buSzPct val="100000"/>
              <a:buFont typeface="Wingdings" panose="05000000000000000000" pitchFamily="2" charset="2"/>
              <a:buChar char="§"/>
              <a:defRPr/>
            </a:pPr>
            <a:r>
              <a:rPr lang="en-GB" sz="3600" dirty="0">
                <a:latin typeface="Roboto" panose="02000000000000000000" pitchFamily="2" charset="0"/>
              </a:rPr>
              <a:t>Non-means tested element; available to all who are eligible</a:t>
            </a:r>
          </a:p>
          <a:p>
            <a:pPr lvl="1" indent="-457200">
              <a:buClr>
                <a:srgbClr val="C00000"/>
              </a:buClr>
              <a:buSzPct val="100000"/>
              <a:buFont typeface="Wingdings" panose="05000000000000000000" pitchFamily="2" charset="2"/>
              <a:buChar char="§"/>
              <a:defRPr/>
            </a:pPr>
            <a:endParaRPr lang="en-GB" sz="3600" dirty="0">
              <a:latin typeface="Roboto" panose="02000000000000000000" pitchFamily="2" charset="0"/>
            </a:endParaRPr>
          </a:p>
          <a:p>
            <a:pPr lvl="1" indent="-457200">
              <a:buClr>
                <a:srgbClr val="C00000"/>
              </a:buClr>
              <a:buSzPct val="100000"/>
              <a:buFont typeface="Wingdings" panose="05000000000000000000" pitchFamily="2" charset="2"/>
              <a:buChar char="§"/>
              <a:defRPr/>
            </a:pPr>
            <a:r>
              <a:rPr lang="en-GB" sz="3600" dirty="0">
                <a:latin typeface="Roboto" panose="02000000000000000000" pitchFamily="2" charset="0"/>
              </a:rPr>
              <a:t>The maintenance loan will be paid directly to your bank account you have registered with Student Finance. Apply at: </a:t>
            </a:r>
            <a:r>
              <a:rPr lang="en-GB" sz="3600" dirty="0">
                <a:latin typeface="Calibri" panose="020F0502020204030204" pitchFamily="34" charset="0"/>
                <a:cs typeface="Calibri" panose="020F0502020204030204" pitchFamily="34" charset="0"/>
                <a:hlinkClick r:id="rId3"/>
              </a:rPr>
              <a:t>https://www.gov.uk/masters-loan</a:t>
            </a:r>
            <a:endParaRPr lang="en-GB" sz="3600" dirty="0">
              <a:latin typeface="Calibri" panose="020F0502020204030204" pitchFamily="34" charset="0"/>
              <a:cs typeface="Calibri" panose="020F0502020204030204" pitchFamily="34" charset="0"/>
            </a:endParaRPr>
          </a:p>
          <a:p>
            <a:pPr marL="0" lvl="1">
              <a:buClr>
                <a:srgbClr val="C00000"/>
              </a:buClr>
              <a:buSzPct val="100000"/>
              <a:defRPr/>
            </a:pPr>
            <a:r>
              <a:rPr lang="en-GB" sz="3600" dirty="0">
                <a:latin typeface="Calibri" panose="020F0502020204030204" pitchFamily="34" charset="0"/>
                <a:cs typeface="Calibri" panose="020F0502020204030204" pitchFamily="34" charset="0"/>
              </a:rPr>
              <a:t> </a:t>
            </a:r>
            <a:endParaRPr lang="en-GB" sz="3600" dirty="0">
              <a:latin typeface="Roboto" panose="02000000000000000000" pitchFamily="2" charset="0"/>
            </a:endParaRPr>
          </a:p>
          <a:p>
            <a:pPr lvl="1" indent="-457200">
              <a:buClr>
                <a:srgbClr val="C00000"/>
              </a:buClr>
              <a:buSzPct val="100000"/>
              <a:buFont typeface="Wingdings" panose="05000000000000000000" pitchFamily="2" charset="2"/>
              <a:buChar char="§"/>
              <a:defRPr/>
            </a:pPr>
            <a:r>
              <a:rPr lang="en-GB" sz="3600" dirty="0">
                <a:latin typeface="Roboto" panose="02000000000000000000" pitchFamily="2" charset="0"/>
              </a:rPr>
              <a:t>Repayments start once you are earning over £21,000 a year </a:t>
            </a:r>
            <a:r>
              <a:rPr lang="en-GB" altLang="en-US" sz="3600" dirty="0">
                <a:solidFill>
                  <a:schemeClr val="accent5">
                    <a:lumMod val="75000"/>
                  </a:schemeClr>
                </a:solidFill>
                <a:cs typeface="Calibri" panose="020F0502020204030204" pitchFamily="34" charset="0"/>
              </a:rPr>
              <a:t>  </a:t>
            </a:r>
            <a:endParaRPr lang="en-GB" sz="3600" dirty="0">
              <a:latin typeface="Roboto" panose="02000000000000000000" pitchFamily="2" charset="0"/>
            </a:endParaRPr>
          </a:p>
          <a:p>
            <a:pPr marL="0" lvl="1">
              <a:buClr>
                <a:srgbClr val="C00000"/>
              </a:buClr>
              <a:buSzPct val="100000"/>
              <a:defRPr/>
            </a:pPr>
            <a:endParaRPr lang="en-GB" sz="3600" dirty="0">
              <a:latin typeface="Roboto" panose="02000000000000000000" pitchFamily="2" charset="0"/>
            </a:endParaRPr>
          </a:p>
          <a:p>
            <a:pPr lvl="1" indent="-457200">
              <a:buClr>
                <a:srgbClr val="C00000"/>
              </a:buClr>
              <a:buSzPct val="100000"/>
              <a:buFont typeface="Wingdings" panose="05000000000000000000" pitchFamily="2" charset="2"/>
              <a:buChar char="§"/>
              <a:defRPr/>
            </a:pPr>
            <a:endParaRPr lang="en-GB" sz="3600" dirty="0">
              <a:latin typeface="Roboto" panose="02000000000000000000" pitchFamily="2" charset="0"/>
            </a:endParaRPr>
          </a:p>
          <a:p>
            <a:pPr marL="0" lvl="1">
              <a:buClr>
                <a:srgbClr val="C00000"/>
              </a:buClr>
              <a:buSzPct val="100000"/>
              <a:defRPr/>
            </a:pPr>
            <a:endParaRPr lang="en-GB" sz="3600" dirty="0">
              <a:latin typeface="Roboto" panose="02000000000000000000" pitchFamily="2" charset="0"/>
            </a:endParaRPr>
          </a:p>
        </p:txBody>
      </p:sp>
      <p:grpSp>
        <p:nvGrpSpPr>
          <p:cNvPr id="4" name="Group 4"/>
          <p:cNvGrpSpPr>
            <a:grpSpLocks noChangeAspect="1"/>
          </p:cNvGrpSpPr>
          <p:nvPr/>
        </p:nvGrpSpPr>
        <p:grpSpPr>
          <a:xfrm>
            <a:off x="6343159" y="8668037"/>
            <a:ext cx="11941950" cy="1809463"/>
            <a:chOff x="0" y="0"/>
            <a:chExt cx="15922600" cy="2412617"/>
          </a:xfrm>
        </p:grpSpPr>
        <p:sp>
          <p:nvSpPr>
            <p:cNvPr id="5" name="Freeform 5"/>
            <p:cNvSpPr/>
            <p:nvPr/>
          </p:nvSpPr>
          <p:spPr>
            <a:xfrm>
              <a:off x="0" y="0"/>
              <a:ext cx="15922625" cy="2412619"/>
            </a:xfrm>
            <a:custGeom>
              <a:avLst/>
              <a:gdLst/>
              <a:ahLst/>
              <a:cxnLst/>
              <a:rect l="l" t="t" r="r" b="b"/>
              <a:pathLst>
                <a:path w="15922625" h="2412619">
                  <a:moveTo>
                    <a:pt x="0" y="0"/>
                  </a:moveTo>
                  <a:lnTo>
                    <a:pt x="15922625" y="0"/>
                  </a:lnTo>
                  <a:lnTo>
                    <a:pt x="15922625" y="2412619"/>
                  </a:lnTo>
                  <a:lnTo>
                    <a:pt x="0" y="2412619"/>
                  </a:lnTo>
                  <a:close/>
                </a:path>
              </a:pathLst>
            </a:custGeom>
            <a:solidFill>
              <a:srgbClr val="FFCD00"/>
            </a:solidFill>
          </p:spPr>
          <p:txBody>
            <a:bodyPr/>
            <a:lstStyle/>
            <a:p>
              <a:endParaRPr lang="en-GB"/>
            </a:p>
          </p:txBody>
        </p:sp>
      </p:grpSp>
      <p:sp>
        <p:nvSpPr>
          <p:cNvPr id="6" name="TextBox 6"/>
          <p:cNvSpPr txBox="1"/>
          <p:nvPr/>
        </p:nvSpPr>
        <p:spPr>
          <a:xfrm>
            <a:off x="750329" y="1850930"/>
            <a:ext cx="17385270" cy="926023"/>
          </a:xfrm>
          <a:prstGeom prst="rect">
            <a:avLst/>
          </a:prstGeom>
        </p:spPr>
        <p:txBody>
          <a:bodyPr wrap="square" lIns="0" tIns="0" rIns="0" bIns="0" rtlCol="0" anchor="t">
            <a:spAutoFit/>
          </a:bodyPr>
          <a:lstStyle/>
          <a:p>
            <a:pPr algn="ctr">
              <a:lnSpc>
                <a:spcPts val="8073"/>
              </a:lnSpc>
            </a:pPr>
            <a:r>
              <a:rPr lang="en-GB" sz="4400" b="1" kern="0" dirty="0">
                <a:solidFill>
                  <a:srgbClr val="FF0000"/>
                </a:solidFill>
                <a:latin typeface="Roboto" panose="02000000000000000000" pitchFamily="2" charset="0"/>
              </a:rPr>
              <a:t>Postgraduate Master’s Loan    </a:t>
            </a:r>
            <a:endParaRPr lang="en-GB" sz="4400" b="1" kern="0" dirty="0">
              <a:solidFill>
                <a:srgbClr val="FF0000"/>
              </a:solidFill>
              <a:latin typeface="Arial Black" pitchFamily="34" charset="0"/>
            </a:endParaRPr>
          </a:p>
        </p:txBody>
      </p:sp>
      <p:pic>
        <p:nvPicPr>
          <p:cNvPr id="8" name="Picture 7">
            <a:extLst>
              <a:ext uri="{FF2B5EF4-FFF2-40B4-BE49-F238E27FC236}">
                <a16:creationId xmlns:a16="http://schemas.microsoft.com/office/drawing/2014/main" id="{1F3E6F75-976B-AA31-F948-9462FF19AEC2}"/>
              </a:ext>
            </a:extLst>
          </p:cNvPr>
          <p:cNvPicPr>
            <a:picLocks noChangeAspect="1"/>
          </p:cNvPicPr>
          <p:nvPr/>
        </p:nvPicPr>
        <p:blipFill>
          <a:blip r:embed="rId4"/>
          <a:srcRect r="1450" b="1434"/>
          <a:stretch>
            <a:fillRect/>
          </a:stretch>
        </p:blipFill>
        <p:spPr>
          <a:xfrm>
            <a:off x="750329" y="761879"/>
            <a:ext cx="3402229" cy="1089051"/>
          </a:xfrm>
          <a:prstGeom prst="rect">
            <a:avLst/>
          </a:prstGeom>
        </p:spPr>
      </p:pic>
      <p:sp>
        <p:nvSpPr>
          <p:cNvPr id="9" name="Slide Number Placeholder 8">
            <a:extLst>
              <a:ext uri="{FF2B5EF4-FFF2-40B4-BE49-F238E27FC236}">
                <a16:creationId xmlns:a16="http://schemas.microsoft.com/office/drawing/2014/main" id="{0CB61013-9B28-64B0-8E83-C5DB07800B3F}"/>
              </a:ext>
            </a:extLst>
          </p:cNvPr>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086783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838200" y="3288923"/>
            <a:ext cx="15925800" cy="4924425"/>
          </a:xfrm>
          <a:prstGeom prst="rect">
            <a:avLst/>
          </a:prstGeom>
        </p:spPr>
        <p:txBody>
          <a:bodyPr wrap="square" lIns="0" tIns="0" rIns="0" bIns="0" rtlCol="0" anchor="t">
            <a:spAutoFit/>
          </a:bodyPr>
          <a:lstStyle/>
          <a:p>
            <a:pPr marL="534987" lvl="2">
              <a:buClr>
                <a:srgbClr val="C00000"/>
              </a:buClr>
              <a:buSzPct val="100000"/>
              <a:defRPr/>
            </a:pPr>
            <a:endParaRPr lang="en-GB" altLang="en-US" sz="4000" dirty="0">
              <a:latin typeface="Roboto" panose="02000000000000000000" pitchFamily="2" charset="0"/>
            </a:endParaRPr>
          </a:p>
          <a:p>
            <a:pPr marL="571500" lvl="1" indent="-571500">
              <a:buClr>
                <a:srgbClr val="C00000"/>
              </a:buClr>
              <a:buSzPct val="100000"/>
              <a:buFont typeface="Arial" panose="020B0604020202020204" pitchFamily="34" charset="0"/>
              <a:buChar char="•"/>
              <a:defRPr/>
            </a:pPr>
            <a:r>
              <a:rPr lang="en-GB" altLang="en-US" sz="4000" b="1" dirty="0">
                <a:latin typeface="Roboto" panose="02000000000000000000" pitchFamily="2" charset="0"/>
              </a:rPr>
              <a:t>Student Support Fund </a:t>
            </a:r>
          </a:p>
          <a:p>
            <a:pPr marL="0" lvl="1">
              <a:buClr>
                <a:srgbClr val="C00000"/>
              </a:buClr>
              <a:buSzPct val="100000"/>
              <a:defRPr/>
            </a:pPr>
            <a:endParaRPr lang="en-GB" altLang="en-US" sz="4000" dirty="0">
              <a:latin typeface="Roboto" panose="02000000000000000000" pitchFamily="2" charset="0"/>
            </a:endParaRPr>
          </a:p>
          <a:p>
            <a:pPr lvl="2" indent="-379413">
              <a:buClr>
                <a:srgbClr val="C00000"/>
              </a:buClr>
              <a:buSzPct val="100000"/>
              <a:buFont typeface="Wingdings" panose="05000000000000000000" pitchFamily="2" charset="2"/>
              <a:buChar char="§"/>
              <a:defRPr/>
            </a:pPr>
            <a:r>
              <a:rPr lang="en-GB" altLang="en-US" sz="4000" dirty="0">
                <a:latin typeface="Roboto" panose="02000000000000000000" pitchFamily="2" charset="0"/>
              </a:rPr>
              <a:t>Available to any registered student who experiences unexpected financial difficulties starting after registration</a:t>
            </a:r>
          </a:p>
          <a:p>
            <a:pPr lvl="2" indent="-379413">
              <a:buClr>
                <a:srgbClr val="C00000"/>
              </a:buClr>
              <a:buSzPct val="100000"/>
              <a:buFont typeface="Wingdings" panose="05000000000000000000" pitchFamily="2" charset="2"/>
              <a:buChar char="§"/>
              <a:defRPr/>
            </a:pPr>
            <a:endParaRPr lang="en-GB" altLang="en-US" sz="4000" dirty="0">
              <a:latin typeface="Roboto" panose="02000000000000000000" pitchFamily="2" charset="0"/>
            </a:endParaRPr>
          </a:p>
          <a:p>
            <a:pPr lvl="2" indent="-379413">
              <a:buClr>
                <a:srgbClr val="C00000"/>
              </a:buClr>
              <a:buSzPct val="100000"/>
              <a:buFont typeface="Wingdings" panose="05000000000000000000" pitchFamily="2" charset="2"/>
              <a:buChar char="§"/>
              <a:defRPr/>
            </a:pPr>
            <a:r>
              <a:rPr lang="en-GB" altLang="en-US" sz="4000" dirty="0">
                <a:latin typeface="Roboto" panose="02000000000000000000" pitchFamily="2" charset="0"/>
              </a:rPr>
              <a:t>Awards up to £4,000 per academic session </a:t>
            </a:r>
          </a:p>
          <a:p>
            <a:pPr marL="534987" lvl="2">
              <a:buClr>
                <a:srgbClr val="C00000"/>
              </a:buClr>
              <a:buSzPct val="100000"/>
              <a:defRPr/>
            </a:pPr>
            <a:endParaRPr lang="en-GB" altLang="en-US" sz="4000" dirty="0">
              <a:latin typeface="Roboto" panose="02000000000000000000" pitchFamily="2" charset="0"/>
            </a:endParaRPr>
          </a:p>
        </p:txBody>
      </p:sp>
      <p:grpSp>
        <p:nvGrpSpPr>
          <p:cNvPr id="4" name="Group 4"/>
          <p:cNvGrpSpPr>
            <a:grpSpLocks noChangeAspect="1"/>
          </p:cNvGrpSpPr>
          <p:nvPr/>
        </p:nvGrpSpPr>
        <p:grpSpPr>
          <a:xfrm>
            <a:off x="6343159" y="8896637"/>
            <a:ext cx="11941950" cy="1809463"/>
            <a:chOff x="0" y="0"/>
            <a:chExt cx="15922600" cy="2412617"/>
          </a:xfrm>
        </p:grpSpPr>
        <p:sp>
          <p:nvSpPr>
            <p:cNvPr id="5" name="Freeform 5"/>
            <p:cNvSpPr/>
            <p:nvPr/>
          </p:nvSpPr>
          <p:spPr>
            <a:xfrm>
              <a:off x="0" y="0"/>
              <a:ext cx="15922625" cy="2412619"/>
            </a:xfrm>
            <a:custGeom>
              <a:avLst/>
              <a:gdLst/>
              <a:ahLst/>
              <a:cxnLst/>
              <a:rect l="l" t="t" r="r" b="b"/>
              <a:pathLst>
                <a:path w="15922625" h="2412619">
                  <a:moveTo>
                    <a:pt x="0" y="0"/>
                  </a:moveTo>
                  <a:lnTo>
                    <a:pt x="15922625" y="0"/>
                  </a:lnTo>
                  <a:lnTo>
                    <a:pt x="15922625" y="2412619"/>
                  </a:lnTo>
                  <a:lnTo>
                    <a:pt x="0" y="2412619"/>
                  </a:lnTo>
                  <a:close/>
                </a:path>
              </a:pathLst>
            </a:custGeom>
            <a:solidFill>
              <a:srgbClr val="FFCD00"/>
            </a:solidFill>
          </p:spPr>
          <p:txBody>
            <a:bodyPr/>
            <a:lstStyle/>
            <a:p>
              <a:endParaRPr lang="en-GB"/>
            </a:p>
          </p:txBody>
        </p:sp>
      </p:grpSp>
      <p:sp>
        <p:nvSpPr>
          <p:cNvPr id="6" name="TextBox 6"/>
          <p:cNvSpPr txBox="1"/>
          <p:nvPr/>
        </p:nvSpPr>
        <p:spPr>
          <a:xfrm>
            <a:off x="750329" y="2123554"/>
            <a:ext cx="16766166" cy="999504"/>
          </a:xfrm>
          <a:prstGeom prst="rect">
            <a:avLst/>
          </a:prstGeom>
        </p:spPr>
        <p:txBody>
          <a:bodyPr lIns="0" tIns="0" rIns="0" bIns="0" rtlCol="0" anchor="t">
            <a:spAutoFit/>
          </a:bodyPr>
          <a:lstStyle/>
          <a:p>
            <a:pPr algn="ctr">
              <a:lnSpc>
                <a:spcPts val="8073"/>
              </a:lnSpc>
            </a:pPr>
            <a:r>
              <a:rPr lang="en-GB" sz="6600" b="1" kern="0" dirty="0">
                <a:solidFill>
                  <a:srgbClr val="FF0000"/>
                </a:solidFill>
                <a:latin typeface="Roboto" panose="02000000000000000000" pitchFamily="2" charset="0"/>
              </a:rPr>
              <a:t>Financial Support - On-Course  </a:t>
            </a:r>
            <a:endParaRPr lang="en-GB" sz="6600" b="1" kern="0" dirty="0">
              <a:solidFill>
                <a:srgbClr val="FF0000"/>
              </a:solidFill>
              <a:latin typeface="Arial Black" pitchFamily="34" charset="0"/>
            </a:endParaRPr>
          </a:p>
        </p:txBody>
      </p:sp>
      <p:pic>
        <p:nvPicPr>
          <p:cNvPr id="8" name="Picture 7">
            <a:extLst>
              <a:ext uri="{FF2B5EF4-FFF2-40B4-BE49-F238E27FC236}">
                <a16:creationId xmlns:a16="http://schemas.microsoft.com/office/drawing/2014/main" id="{1F3E6F75-976B-AA31-F948-9462FF19AEC2}"/>
              </a:ext>
            </a:extLst>
          </p:cNvPr>
          <p:cNvPicPr>
            <a:picLocks noChangeAspect="1"/>
          </p:cNvPicPr>
          <p:nvPr/>
        </p:nvPicPr>
        <p:blipFill>
          <a:blip r:embed="rId3"/>
          <a:srcRect r="1450" b="1434"/>
          <a:stretch>
            <a:fillRect/>
          </a:stretch>
        </p:blipFill>
        <p:spPr>
          <a:xfrm>
            <a:off x="750329" y="761879"/>
            <a:ext cx="3402229" cy="1089051"/>
          </a:xfrm>
          <a:prstGeom prst="rect">
            <a:avLst/>
          </a:prstGeom>
        </p:spPr>
      </p:pic>
    </p:spTree>
    <p:extLst>
      <p:ext uri="{BB962C8B-B14F-4D97-AF65-F5344CB8AC3E}">
        <p14:creationId xmlns:p14="http://schemas.microsoft.com/office/powerpoint/2010/main" val="3966027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5ACEE"/>
        </a:solidFill>
        <a:effectLst/>
      </p:bgPr>
    </p:bg>
    <p:spTree>
      <p:nvGrpSpPr>
        <p:cNvPr id="1" name=""/>
        <p:cNvGrpSpPr/>
        <p:nvPr/>
      </p:nvGrpSpPr>
      <p:grpSpPr>
        <a:xfrm>
          <a:off x="0" y="0"/>
          <a:ext cx="0" cy="0"/>
          <a:chOff x="0" y="0"/>
          <a:chExt cx="0" cy="0"/>
        </a:xfrm>
      </p:grpSpPr>
      <p:grpSp>
        <p:nvGrpSpPr>
          <p:cNvPr id="2" name="Group 2"/>
          <p:cNvGrpSpPr/>
          <p:nvPr/>
        </p:nvGrpSpPr>
        <p:grpSpPr>
          <a:xfrm>
            <a:off x="0" y="732560"/>
            <a:ext cx="17584008" cy="9552814"/>
            <a:chOff x="0" y="-28575"/>
            <a:chExt cx="23445344" cy="12737085"/>
          </a:xfrm>
        </p:grpSpPr>
        <p:sp>
          <p:nvSpPr>
            <p:cNvPr id="3" name="Freeform 3"/>
            <p:cNvSpPr/>
            <p:nvPr/>
          </p:nvSpPr>
          <p:spPr>
            <a:xfrm>
              <a:off x="0" y="0"/>
              <a:ext cx="23445344" cy="12708510"/>
            </a:xfrm>
            <a:custGeom>
              <a:avLst/>
              <a:gdLst/>
              <a:ahLst/>
              <a:cxnLst/>
              <a:rect l="l" t="t" r="r" b="b"/>
              <a:pathLst>
                <a:path w="23445343" h="12708510">
                  <a:moveTo>
                    <a:pt x="1063371" y="0"/>
                  </a:moveTo>
                  <a:lnTo>
                    <a:pt x="23445343" y="7490968"/>
                  </a:lnTo>
                  <a:lnTo>
                    <a:pt x="23445343" y="12708510"/>
                  </a:lnTo>
                  <a:lnTo>
                    <a:pt x="0" y="12708510"/>
                  </a:lnTo>
                  <a:close/>
                </a:path>
              </a:pathLst>
            </a:custGeom>
            <a:solidFill>
              <a:srgbClr val="FFCD00"/>
            </a:solidFill>
          </p:spPr>
          <p:txBody>
            <a:bodyPr/>
            <a:lstStyle/>
            <a:p>
              <a:endParaRPr lang="en-GB"/>
            </a:p>
          </p:txBody>
        </p:sp>
        <p:sp>
          <p:nvSpPr>
            <p:cNvPr id="4" name="TextBox 4"/>
            <p:cNvSpPr txBox="1"/>
            <p:nvPr/>
          </p:nvSpPr>
          <p:spPr>
            <a:xfrm>
              <a:off x="0" y="-28575"/>
              <a:ext cx="23445297" cy="12737083"/>
            </a:xfrm>
            <a:prstGeom prst="rect">
              <a:avLst/>
            </a:prstGeom>
          </p:spPr>
          <p:txBody>
            <a:bodyPr lIns="50800" tIns="50800" rIns="50800" bIns="50800" rtlCol="0" anchor="b"/>
            <a:lstStyle/>
            <a:p>
              <a:pPr algn="ctr">
                <a:lnSpc>
                  <a:spcPts val="2520"/>
                </a:lnSpc>
              </a:pPr>
              <a:r>
                <a:rPr lang="en-US" sz="2000">
                  <a:solidFill>
                    <a:srgbClr val="FAC822"/>
                  </a:solidFill>
                  <a:latin typeface="Roboto"/>
                </a:rPr>
                <a:t>Click icon to add picture</a:t>
              </a:r>
            </a:p>
          </p:txBody>
        </p:sp>
      </p:grpSp>
      <p:grpSp>
        <p:nvGrpSpPr>
          <p:cNvPr id="5" name="Group 5"/>
          <p:cNvGrpSpPr/>
          <p:nvPr/>
        </p:nvGrpSpPr>
        <p:grpSpPr>
          <a:xfrm>
            <a:off x="11432988" y="8428293"/>
            <a:ext cx="6852118" cy="1857082"/>
            <a:chOff x="0" y="0"/>
            <a:chExt cx="9136157" cy="2476109"/>
          </a:xfrm>
        </p:grpSpPr>
        <p:sp>
          <p:nvSpPr>
            <p:cNvPr id="6" name="Freeform 6"/>
            <p:cNvSpPr/>
            <p:nvPr/>
          </p:nvSpPr>
          <p:spPr>
            <a:xfrm>
              <a:off x="0" y="0"/>
              <a:ext cx="9136126" cy="2476119"/>
            </a:xfrm>
            <a:custGeom>
              <a:avLst/>
              <a:gdLst/>
              <a:ahLst/>
              <a:cxnLst/>
              <a:rect l="l" t="t" r="r" b="b"/>
              <a:pathLst>
                <a:path w="9136126" h="2476119">
                  <a:moveTo>
                    <a:pt x="414401" y="0"/>
                  </a:moveTo>
                  <a:lnTo>
                    <a:pt x="9136126" y="1459484"/>
                  </a:lnTo>
                  <a:lnTo>
                    <a:pt x="9136126" y="2476119"/>
                  </a:lnTo>
                  <a:lnTo>
                    <a:pt x="0" y="2476119"/>
                  </a:lnTo>
                  <a:close/>
                </a:path>
              </a:pathLst>
            </a:custGeom>
            <a:solidFill>
              <a:srgbClr val="FAC822"/>
            </a:solidFill>
          </p:spPr>
          <p:txBody>
            <a:bodyPr/>
            <a:lstStyle/>
            <a:p>
              <a:endParaRPr lang="en-GB"/>
            </a:p>
          </p:txBody>
        </p:sp>
        <p:sp>
          <p:nvSpPr>
            <p:cNvPr id="7" name="TextBox 7"/>
            <p:cNvSpPr txBox="1"/>
            <p:nvPr/>
          </p:nvSpPr>
          <p:spPr>
            <a:xfrm>
              <a:off x="0" y="-28575"/>
              <a:ext cx="9136157" cy="2504684"/>
            </a:xfrm>
            <a:prstGeom prst="rect">
              <a:avLst/>
            </a:prstGeom>
          </p:spPr>
          <p:txBody>
            <a:bodyPr lIns="50800" tIns="50800" rIns="50800" bIns="50800" rtlCol="0" anchor="b"/>
            <a:lstStyle/>
            <a:p>
              <a:pPr algn="ctr">
                <a:lnSpc>
                  <a:spcPts val="2520"/>
                </a:lnSpc>
              </a:pPr>
              <a:r>
                <a:rPr lang="en-US" sz="2000">
                  <a:solidFill>
                    <a:srgbClr val="FAC822"/>
                  </a:solidFill>
                  <a:latin typeface="Roboto"/>
                </a:rPr>
                <a:t>Click icon to add picture</a:t>
              </a:r>
            </a:p>
          </p:txBody>
        </p:sp>
      </p:grpSp>
      <p:sp>
        <p:nvSpPr>
          <p:cNvPr id="8" name="TextBox 8"/>
          <p:cNvSpPr txBox="1"/>
          <p:nvPr/>
        </p:nvSpPr>
        <p:spPr>
          <a:xfrm>
            <a:off x="703992" y="1850931"/>
            <a:ext cx="15974694" cy="6032421"/>
          </a:xfrm>
          <a:prstGeom prst="rect">
            <a:avLst/>
          </a:prstGeom>
        </p:spPr>
        <p:txBody>
          <a:bodyPr wrap="square" lIns="0" tIns="0" rIns="0" bIns="0" rtlCol="0" anchor="t">
            <a:spAutoFit/>
          </a:bodyPr>
          <a:lstStyle/>
          <a:p>
            <a:pPr marL="0" indent="0" algn="ctr" eaLnBrk="1" hangingPunct="1">
              <a:tabLst>
                <a:tab pos="6635750" algn="l"/>
              </a:tabLst>
              <a:defRPr/>
            </a:pPr>
            <a:r>
              <a:rPr lang="en-GB" sz="4800" dirty="0">
                <a:latin typeface="Roboto" panose="02000000000000000000" pitchFamily="2" charset="0"/>
                <a:ea typeface="Roboto" panose="02000000000000000000" pitchFamily="2" charset="0"/>
                <a:cs typeface="Roboto" panose="02000000000000000000" pitchFamily="2" charset="0"/>
              </a:rPr>
              <a:t>Thank you for attending this session</a:t>
            </a:r>
          </a:p>
          <a:p>
            <a:pPr algn="l"/>
            <a:endParaRPr lang="en-US" sz="4800" dirty="0">
              <a:solidFill>
                <a:srgbClr val="000000"/>
              </a:solidFill>
              <a:latin typeface="Roboto" panose="02000000000000000000" pitchFamily="2" charset="0"/>
              <a:ea typeface="Roboto" panose="02000000000000000000" pitchFamily="2" charset="0"/>
              <a:cs typeface="Roboto" panose="02000000000000000000" pitchFamily="2" charset="0"/>
            </a:endParaRPr>
          </a:p>
          <a:p>
            <a:pPr algn="l"/>
            <a:r>
              <a:rPr lang="en-US" sz="4800" dirty="0">
                <a:solidFill>
                  <a:srgbClr val="000000"/>
                </a:solidFill>
                <a:latin typeface="Roboto" panose="02000000000000000000" pitchFamily="2" charset="0"/>
                <a:ea typeface="Roboto" panose="02000000000000000000" pitchFamily="2" charset="0"/>
                <a:cs typeface="Roboto" panose="02000000000000000000" pitchFamily="2" charset="0"/>
              </a:rPr>
              <a:t>How to get in touch</a:t>
            </a:r>
            <a:r>
              <a:rPr lang="en-US" sz="4800" dirty="0">
                <a:solidFill>
                  <a:srgbClr val="000000"/>
                </a:solidFill>
                <a:latin typeface="Roboto Bold"/>
              </a:rPr>
              <a:t>:</a:t>
            </a:r>
          </a:p>
          <a:p>
            <a:pPr algn="l"/>
            <a:endParaRPr lang="en-US" sz="2400" dirty="0">
              <a:solidFill>
                <a:srgbClr val="000000"/>
              </a:solidFill>
              <a:latin typeface="Roboto Bold"/>
            </a:endParaRPr>
          </a:p>
          <a:p>
            <a:pPr marL="571500" indent="-571500">
              <a:buClr>
                <a:srgbClr val="E0112B"/>
              </a:buClr>
              <a:buFont typeface="Wingdings" panose="05000000000000000000" pitchFamily="2" charset="2"/>
              <a:buChar char="§"/>
            </a:pPr>
            <a:r>
              <a:rPr kumimoji="0" lang="en-GB" sz="32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Zoom drop-in sessions </a:t>
            </a:r>
            <a:r>
              <a:rPr kumimoji="0" lang="en-GB" sz="3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speak to a member of the team for all general queries</a:t>
            </a:r>
          </a:p>
          <a:p>
            <a:pPr marL="571500" indent="-571500">
              <a:buClr>
                <a:srgbClr val="E0112B"/>
              </a:buClr>
              <a:buFont typeface="Wingdings" panose="05000000000000000000" pitchFamily="2" charset="2"/>
              <a:buChar char="§"/>
            </a:pPr>
            <a:endParaRPr kumimoji="0" lang="en-GB" sz="3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p>
            <a:pPr marL="571500" indent="-571500" algn="l">
              <a:buClr>
                <a:srgbClr val="E0112B"/>
              </a:buClr>
              <a:buFont typeface="Wingdings" panose="05000000000000000000" pitchFamily="2" charset="2"/>
              <a:buChar char="§"/>
            </a:pPr>
            <a:r>
              <a:rPr lang="en-GB" sz="3200" b="1" dirty="0">
                <a:solidFill>
                  <a:prstClr val="black"/>
                </a:solidFill>
                <a:latin typeface="Roboto" panose="02000000000000000000" pitchFamily="2" charset="0"/>
                <a:ea typeface="Roboto" panose="02000000000000000000" pitchFamily="2" charset="0"/>
              </a:rPr>
              <a:t>Online enquiry form </a:t>
            </a:r>
            <a:r>
              <a:rPr lang="en-GB" sz="3200" dirty="0">
                <a:solidFill>
                  <a:prstClr val="black"/>
                </a:solidFill>
                <a:latin typeface="Roboto" panose="02000000000000000000" pitchFamily="2" charset="0"/>
                <a:ea typeface="Roboto" panose="02000000000000000000" pitchFamily="2" charset="0"/>
              </a:rPr>
              <a:t>– use this form to submit any queries on funding from LSE </a:t>
            </a:r>
          </a:p>
          <a:p>
            <a:pPr marL="571500" indent="-571500" algn="l">
              <a:buClr>
                <a:srgbClr val="E0112B"/>
              </a:buClr>
              <a:buFont typeface="Wingdings" panose="05000000000000000000" pitchFamily="2" charset="2"/>
              <a:buChar char="§"/>
            </a:pPr>
            <a:endParaRPr lang="en-GB" sz="3200" dirty="0">
              <a:solidFill>
                <a:prstClr val="black"/>
              </a:solidFill>
              <a:latin typeface="Roboto" panose="02000000000000000000" pitchFamily="2" charset="0"/>
              <a:ea typeface="Roboto" panose="02000000000000000000" pitchFamily="2" charset="0"/>
            </a:endParaRPr>
          </a:p>
          <a:p>
            <a:pPr marL="571500" indent="-571500" algn="l">
              <a:buClr>
                <a:srgbClr val="E0112B"/>
              </a:buClr>
              <a:buFont typeface="Wingdings" panose="05000000000000000000" pitchFamily="2" charset="2"/>
              <a:buChar char="§"/>
            </a:pPr>
            <a:r>
              <a:rPr lang="en-GB" sz="3200" b="1" spc="-179" dirty="0">
                <a:solidFill>
                  <a:prstClr val="black"/>
                </a:solidFill>
                <a:latin typeface="Roboto" panose="02000000000000000000" pitchFamily="2" charset="0"/>
                <a:ea typeface="Roboto" panose="02000000000000000000" pitchFamily="2" charset="0"/>
              </a:rPr>
              <a:t>Email</a:t>
            </a:r>
            <a:r>
              <a:rPr lang="en-GB" sz="3200" spc="-179" dirty="0">
                <a:solidFill>
                  <a:prstClr val="black"/>
                </a:solidFill>
                <a:latin typeface="Roboto" panose="02000000000000000000" pitchFamily="2" charset="0"/>
                <a:ea typeface="Roboto" panose="02000000000000000000" pitchFamily="2" charset="0"/>
              </a:rPr>
              <a:t> – </a:t>
            </a:r>
            <a:r>
              <a:rPr lang="en-GB" sz="3200" spc="-179" dirty="0">
                <a:solidFill>
                  <a:prstClr val="black"/>
                </a:solidFill>
                <a:latin typeface="Roboto" panose="02000000000000000000" pitchFamily="2" charset="0"/>
                <a:ea typeface="Roboto" panose="02000000000000000000" pitchFamily="2" charset="0"/>
                <a:hlinkClick r:id="rId3"/>
              </a:rPr>
              <a:t>financial-support@lse.ac.uk</a:t>
            </a:r>
            <a:r>
              <a:rPr lang="en-GB" sz="3200" spc="-179" dirty="0">
                <a:solidFill>
                  <a:prstClr val="black"/>
                </a:solidFill>
                <a:latin typeface="Roboto" panose="02000000000000000000" pitchFamily="2" charset="0"/>
                <a:ea typeface="Roboto" panose="02000000000000000000" pitchFamily="2" charset="0"/>
              </a:rPr>
              <a:t> </a:t>
            </a:r>
          </a:p>
          <a:p>
            <a:pPr marL="571500" indent="-571500" algn="l">
              <a:buClr>
                <a:srgbClr val="E0112B"/>
              </a:buClr>
              <a:buFont typeface="Wingdings" panose="05000000000000000000" pitchFamily="2" charset="2"/>
              <a:buChar char="§"/>
            </a:pPr>
            <a:endParaRPr lang="en-GB" sz="3200" spc="-179" dirty="0">
              <a:solidFill>
                <a:prstClr val="black"/>
              </a:solidFill>
              <a:latin typeface="Roboto" panose="02000000000000000000" pitchFamily="2" charset="0"/>
              <a:ea typeface="Roboto" panose="02000000000000000000" pitchFamily="2" charset="0"/>
            </a:endParaRPr>
          </a:p>
          <a:p>
            <a:pPr marL="571500" indent="-571500" algn="l">
              <a:buClr>
                <a:srgbClr val="E0112B"/>
              </a:buClr>
              <a:buFont typeface="Wingdings" panose="05000000000000000000" pitchFamily="2" charset="2"/>
              <a:buChar char="§"/>
            </a:pPr>
            <a:r>
              <a:rPr lang="en-GB" sz="3200" b="1" spc="-179" dirty="0">
                <a:solidFill>
                  <a:prstClr val="black"/>
                </a:solidFill>
                <a:latin typeface="Roboto" panose="02000000000000000000" pitchFamily="2" charset="0"/>
                <a:ea typeface="Roboto" panose="02000000000000000000" pitchFamily="2" charset="0"/>
              </a:rPr>
              <a:t>Telephone </a:t>
            </a:r>
            <a:r>
              <a:rPr lang="en-GB" sz="3200" spc="-179" dirty="0">
                <a:solidFill>
                  <a:prstClr val="black"/>
                </a:solidFill>
                <a:latin typeface="Roboto" panose="02000000000000000000" pitchFamily="2" charset="0"/>
                <a:ea typeface="Roboto" panose="02000000000000000000" pitchFamily="2" charset="0"/>
              </a:rPr>
              <a:t>– 020 7955 6609</a:t>
            </a:r>
          </a:p>
        </p:txBody>
      </p:sp>
      <p:pic>
        <p:nvPicPr>
          <p:cNvPr id="10" name="Picture 7">
            <a:extLst>
              <a:ext uri="{FF2B5EF4-FFF2-40B4-BE49-F238E27FC236}">
                <a16:creationId xmlns:a16="http://schemas.microsoft.com/office/drawing/2014/main" id="{FC930F6C-7367-FD4C-4E76-D21BAFAAE50F}"/>
              </a:ext>
            </a:extLst>
          </p:cNvPr>
          <p:cNvPicPr>
            <a:picLocks noChangeAspect="1"/>
          </p:cNvPicPr>
          <p:nvPr/>
        </p:nvPicPr>
        <p:blipFill>
          <a:blip r:embed="rId4"/>
          <a:srcRect r="1450" b="1434"/>
          <a:stretch>
            <a:fillRect/>
          </a:stretch>
        </p:blipFill>
        <p:spPr>
          <a:xfrm>
            <a:off x="750329" y="761879"/>
            <a:ext cx="3402229" cy="108905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2578</TotalTime>
  <Words>459</Words>
  <Application>Microsoft Office PowerPoint</Application>
  <PresentationFormat>Custom</PresentationFormat>
  <Paragraphs>75</Paragraphs>
  <Slides>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Wingdings</vt:lpstr>
      <vt:lpstr>Roboto</vt:lpstr>
      <vt:lpstr>Calibri</vt:lpstr>
      <vt:lpstr>Arial Black</vt:lpstr>
      <vt:lpstr>Roboto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template_My support.pptx</dc:title>
  <dc:creator>ONEILLK4</dc:creator>
  <cp:lastModifiedBy>Todd,C</cp:lastModifiedBy>
  <cp:revision>30</cp:revision>
  <dcterms:created xsi:type="dcterms:W3CDTF">2006-08-16T00:00:00Z</dcterms:created>
  <dcterms:modified xsi:type="dcterms:W3CDTF">2024-01-26T14:04:38Z</dcterms:modified>
  <dc:identifier>DAFHCKtZuas</dc:identifier>
</cp:coreProperties>
</file>