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256" r:id="rId2"/>
    <p:sldId id="257" r:id="rId3"/>
    <p:sldId id="274" r:id="rId4"/>
    <p:sldId id="273" r:id="rId5"/>
    <p:sldId id="258" r:id="rId6"/>
    <p:sldId id="259" r:id="rId7"/>
    <p:sldId id="260" r:id="rId8"/>
    <p:sldId id="280" r:id="rId9"/>
    <p:sldId id="286" r:id="rId10"/>
    <p:sldId id="265" r:id="rId11"/>
    <p:sldId id="261" r:id="rId12"/>
    <p:sldId id="263" r:id="rId13"/>
    <p:sldId id="262" r:id="rId14"/>
    <p:sldId id="266" r:id="rId15"/>
    <p:sldId id="264" r:id="rId16"/>
    <p:sldId id="267" r:id="rId17"/>
    <p:sldId id="268" r:id="rId18"/>
    <p:sldId id="269" r:id="rId19"/>
    <p:sldId id="270" r:id="rId20"/>
    <p:sldId id="276" r:id="rId21"/>
    <p:sldId id="275" r:id="rId22"/>
    <p:sldId id="271" r:id="rId23"/>
    <p:sldId id="281" r:id="rId24"/>
    <p:sldId id="282" r:id="rId25"/>
    <p:sldId id="278" r:id="rId26"/>
    <p:sldId id="284" r:id="rId27"/>
    <p:sldId id="287" r:id="rId28"/>
    <p:sldId id="288" r:id="rId29"/>
    <p:sldId id="272" r:id="rId30"/>
    <p:sldId id="279" r:id="rId31"/>
  </p:sldIdLst>
  <p:sldSz cx="12192000" cy="6858000"/>
  <p:notesSz cx="6669088"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6462" autoAdjust="0"/>
  </p:normalViewPr>
  <p:slideViewPr>
    <p:cSldViewPr snapToGrid="0">
      <p:cViewPr varScale="1">
        <p:scale>
          <a:sx n="68" d="100"/>
          <a:sy n="68" d="100"/>
        </p:scale>
        <p:origin x="162"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89" d="100"/>
          <a:sy n="89" d="100"/>
        </p:scale>
        <p:origin x="379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53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95300"/>
          </a:xfrm>
          <a:prstGeom prst="rect">
            <a:avLst/>
          </a:prstGeom>
        </p:spPr>
        <p:txBody>
          <a:bodyPr vert="horz" lIns="91440" tIns="45720" rIns="91440" bIns="45720" rtlCol="0"/>
          <a:lstStyle>
            <a:lvl1pPr algn="r">
              <a:defRPr sz="1200"/>
            </a:lvl1pPr>
          </a:lstStyle>
          <a:p>
            <a:fld id="{C4EAF0E4-B43E-4791-89B8-031CFA56E90C}" type="datetimeFigureOut">
              <a:rPr lang="en-GB" smtClean="0"/>
              <a:t>15/05/2018</a:t>
            </a:fld>
            <a:endParaRPr lang="en-GB"/>
          </a:p>
        </p:txBody>
      </p:sp>
      <p:sp>
        <p:nvSpPr>
          <p:cNvPr id="4" name="Footer Placeholder 3"/>
          <p:cNvSpPr>
            <a:spLocks noGrp="1"/>
          </p:cNvSpPr>
          <p:nvPr>
            <p:ph type="ftr" sz="quarter" idx="2"/>
          </p:nvPr>
        </p:nvSpPr>
        <p:spPr>
          <a:xfrm>
            <a:off x="0" y="9377363"/>
            <a:ext cx="2889250" cy="4953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377363"/>
            <a:ext cx="2889250" cy="495300"/>
          </a:xfrm>
          <a:prstGeom prst="rect">
            <a:avLst/>
          </a:prstGeom>
        </p:spPr>
        <p:txBody>
          <a:bodyPr vert="horz" lIns="91440" tIns="45720" rIns="91440" bIns="45720" rtlCol="0" anchor="b"/>
          <a:lstStyle>
            <a:lvl1pPr algn="r">
              <a:defRPr sz="1200"/>
            </a:lvl1pPr>
          </a:lstStyle>
          <a:p>
            <a:fld id="{3CCED0CB-9787-41D9-995A-243698A820AE}" type="slidenum">
              <a:rPr lang="en-GB" smtClean="0"/>
              <a:t>‹#›</a:t>
            </a:fld>
            <a:endParaRPr lang="en-GB"/>
          </a:p>
        </p:txBody>
      </p:sp>
    </p:spTree>
    <p:extLst>
      <p:ext uri="{BB962C8B-B14F-4D97-AF65-F5344CB8AC3E}">
        <p14:creationId xmlns:p14="http://schemas.microsoft.com/office/powerpoint/2010/main" val="3028889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E601FF96-BD9C-4A10-829E-667953B48DBD}" type="datetimeFigureOut">
              <a:rPr lang="en-GB" smtClean="0"/>
              <a:t>15/05/2018</a:t>
            </a:fld>
            <a:endParaRPr lang="en-GB"/>
          </a:p>
        </p:txBody>
      </p:sp>
      <p:sp>
        <p:nvSpPr>
          <p:cNvPr id="4" name="Slide Image Placeholder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51219"/>
            <a:ext cx="5335270" cy="388736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77317"/>
            <a:ext cx="2889938"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377317"/>
            <a:ext cx="2889938" cy="495347"/>
          </a:xfrm>
          <a:prstGeom prst="rect">
            <a:avLst/>
          </a:prstGeom>
        </p:spPr>
        <p:txBody>
          <a:bodyPr vert="horz" lIns="91440" tIns="45720" rIns="91440" bIns="45720" rtlCol="0" anchor="b"/>
          <a:lstStyle>
            <a:lvl1pPr algn="r">
              <a:defRPr sz="1200"/>
            </a:lvl1pPr>
          </a:lstStyle>
          <a:p>
            <a:fld id="{E455D08B-BFF2-41F8-B07F-D6EA5EA22D57}" type="slidenum">
              <a:rPr lang="en-GB" smtClean="0"/>
              <a:t>‹#›</a:t>
            </a:fld>
            <a:endParaRPr lang="en-GB"/>
          </a:p>
        </p:txBody>
      </p:sp>
    </p:spTree>
    <p:extLst>
      <p:ext uri="{BB962C8B-B14F-4D97-AF65-F5344CB8AC3E}">
        <p14:creationId xmlns:p14="http://schemas.microsoft.com/office/powerpoint/2010/main" val="2798144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455D08B-BFF2-41F8-B07F-D6EA5EA22D57}" type="slidenum">
              <a:rPr lang="en-GB" smtClean="0"/>
              <a:t>6</a:t>
            </a:fld>
            <a:endParaRPr lang="en-GB"/>
          </a:p>
        </p:txBody>
      </p:sp>
    </p:spTree>
    <p:extLst>
      <p:ext uri="{BB962C8B-B14F-4D97-AF65-F5344CB8AC3E}">
        <p14:creationId xmlns:p14="http://schemas.microsoft.com/office/powerpoint/2010/main" val="3030211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9EC49F0-6914-4609-B00D-CAD6701714F0}" type="datetimeFigureOut">
              <a:rPr lang="en-GB" smtClean="0"/>
              <a:t>15/05/2018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2AE953-3DCE-48A5-96F9-1C4C8FF8CE63}" type="slidenum">
              <a:rPr lang="en-GB" smtClean="0"/>
              <a:t>‹#›</a:t>
            </a:fld>
            <a:endParaRPr lang="en-GB"/>
          </a:p>
        </p:txBody>
      </p:sp>
    </p:spTree>
    <p:extLst>
      <p:ext uri="{BB962C8B-B14F-4D97-AF65-F5344CB8AC3E}">
        <p14:creationId xmlns:p14="http://schemas.microsoft.com/office/powerpoint/2010/main" val="3453241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9EC49F0-6914-4609-B00D-CAD6701714F0}" type="datetimeFigureOut">
              <a:rPr lang="en-GB" smtClean="0"/>
              <a:t>15/05/2018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2AE953-3DCE-48A5-96F9-1C4C8FF8CE63}" type="slidenum">
              <a:rPr lang="en-GB" smtClean="0"/>
              <a:t>‹#›</a:t>
            </a:fld>
            <a:endParaRPr lang="en-GB"/>
          </a:p>
        </p:txBody>
      </p:sp>
    </p:spTree>
    <p:extLst>
      <p:ext uri="{BB962C8B-B14F-4D97-AF65-F5344CB8AC3E}">
        <p14:creationId xmlns:p14="http://schemas.microsoft.com/office/powerpoint/2010/main" val="988617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9EC49F0-6914-4609-B00D-CAD6701714F0}" type="datetimeFigureOut">
              <a:rPr lang="en-GB" smtClean="0"/>
              <a:t>15/05/2018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2AE953-3DCE-48A5-96F9-1C4C8FF8CE63}" type="slidenum">
              <a:rPr lang="en-GB" smtClean="0"/>
              <a:t>‹#›</a:t>
            </a:fld>
            <a:endParaRPr lang="en-GB"/>
          </a:p>
        </p:txBody>
      </p:sp>
    </p:spTree>
    <p:extLst>
      <p:ext uri="{BB962C8B-B14F-4D97-AF65-F5344CB8AC3E}">
        <p14:creationId xmlns:p14="http://schemas.microsoft.com/office/powerpoint/2010/main" val="2806126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9EC49F0-6914-4609-B00D-CAD6701714F0}" type="datetimeFigureOut">
              <a:rPr lang="en-GB" smtClean="0"/>
              <a:t>15/05/2018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2AE953-3DCE-48A5-96F9-1C4C8FF8CE63}" type="slidenum">
              <a:rPr lang="en-GB" smtClean="0"/>
              <a:t>‹#›</a:t>
            </a:fld>
            <a:endParaRPr lang="en-GB"/>
          </a:p>
        </p:txBody>
      </p:sp>
    </p:spTree>
    <p:extLst>
      <p:ext uri="{BB962C8B-B14F-4D97-AF65-F5344CB8AC3E}">
        <p14:creationId xmlns:p14="http://schemas.microsoft.com/office/powerpoint/2010/main" val="1105837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EC49F0-6914-4609-B00D-CAD6701714F0}" type="datetimeFigureOut">
              <a:rPr lang="en-GB" smtClean="0"/>
              <a:t>15/05/2018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2AE953-3DCE-48A5-96F9-1C4C8FF8CE63}" type="slidenum">
              <a:rPr lang="en-GB" smtClean="0"/>
              <a:t>‹#›</a:t>
            </a:fld>
            <a:endParaRPr lang="en-GB"/>
          </a:p>
        </p:txBody>
      </p:sp>
    </p:spTree>
    <p:extLst>
      <p:ext uri="{BB962C8B-B14F-4D97-AF65-F5344CB8AC3E}">
        <p14:creationId xmlns:p14="http://schemas.microsoft.com/office/powerpoint/2010/main" val="3456318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9EC49F0-6914-4609-B00D-CAD6701714F0}" type="datetimeFigureOut">
              <a:rPr lang="en-GB" smtClean="0"/>
              <a:t>15/05/2018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02AE953-3DCE-48A5-96F9-1C4C8FF8CE63}" type="slidenum">
              <a:rPr lang="en-GB" smtClean="0"/>
              <a:t>‹#›</a:t>
            </a:fld>
            <a:endParaRPr lang="en-GB"/>
          </a:p>
        </p:txBody>
      </p:sp>
    </p:spTree>
    <p:extLst>
      <p:ext uri="{BB962C8B-B14F-4D97-AF65-F5344CB8AC3E}">
        <p14:creationId xmlns:p14="http://schemas.microsoft.com/office/powerpoint/2010/main" val="1597989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9EC49F0-6914-4609-B00D-CAD6701714F0}" type="datetimeFigureOut">
              <a:rPr lang="en-GB" smtClean="0"/>
              <a:t>15/05/2018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02AE953-3DCE-48A5-96F9-1C4C8FF8CE63}" type="slidenum">
              <a:rPr lang="en-GB" smtClean="0"/>
              <a:t>‹#›</a:t>
            </a:fld>
            <a:endParaRPr lang="en-GB"/>
          </a:p>
        </p:txBody>
      </p:sp>
    </p:spTree>
    <p:extLst>
      <p:ext uri="{BB962C8B-B14F-4D97-AF65-F5344CB8AC3E}">
        <p14:creationId xmlns:p14="http://schemas.microsoft.com/office/powerpoint/2010/main" val="2455944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9EC49F0-6914-4609-B00D-CAD6701714F0}" type="datetimeFigureOut">
              <a:rPr lang="en-GB" smtClean="0"/>
              <a:t>15/05/2018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02AE953-3DCE-48A5-96F9-1C4C8FF8CE63}" type="slidenum">
              <a:rPr lang="en-GB" smtClean="0"/>
              <a:t>‹#›</a:t>
            </a:fld>
            <a:endParaRPr lang="en-GB"/>
          </a:p>
        </p:txBody>
      </p:sp>
    </p:spTree>
    <p:extLst>
      <p:ext uri="{BB962C8B-B14F-4D97-AF65-F5344CB8AC3E}">
        <p14:creationId xmlns:p14="http://schemas.microsoft.com/office/powerpoint/2010/main" val="4043713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EC49F0-6914-4609-B00D-CAD6701714F0}" type="datetimeFigureOut">
              <a:rPr lang="en-GB" smtClean="0"/>
              <a:t>15/05/2018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02AE953-3DCE-48A5-96F9-1C4C8FF8CE63}" type="slidenum">
              <a:rPr lang="en-GB" smtClean="0"/>
              <a:t>‹#›</a:t>
            </a:fld>
            <a:endParaRPr lang="en-GB"/>
          </a:p>
        </p:txBody>
      </p:sp>
    </p:spTree>
    <p:extLst>
      <p:ext uri="{BB962C8B-B14F-4D97-AF65-F5344CB8AC3E}">
        <p14:creationId xmlns:p14="http://schemas.microsoft.com/office/powerpoint/2010/main" val="46882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EC49F0-6914-4609-B00D-CAD6701714F0}" type="datetimeFigureOut">
              <a:rPr lang="en-GB" smtClean="0"/>
              <a:t>15/05/2018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02AE953-3DCE-48A5-96F9-1C4C8FF8CE63}" type="slidenum">
              <a:rPr lang="en-GB" smtClean="0"/>
              <a:t>‹#›</a:t>
            </a:fld>
            <a:endParaRPr lang="en-GB"/>
          </a:p>
        </p:txBody>
      </p:sp>
    </p:spTree>
    <p:extLst>
      <p:ext uri="{BB962C8B-B14F-4D97-AF65-F5344CB8AC3E}">
        <p14:creationId xmlns:p14="http://schemas.microsoft.com/office/powerpoint/2010/main" val="3996764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EC49F0-6914-4609-B00D-CAD6701714F0}" type="datetimeFigureOut">
              <a:rPr lang="en-GB" smtClean="0"/>
              <a:t>15/05/2018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02AE953-3DCE-48A5-96F9-1C4C8FF8CE63}" type="slidenum">
              <a:rPr lang="en-GB" smtClean="0"/>
              <a:t>‹#›</a:t>
            </a:fld>
            <a:endParaRPr lang="en-GB"/>
          </a:p>
        </p:txBody>
      </p:sp>
    </p:spTree>
    <p:extLst>
      <p:ext uri="{BB962C8B-B14F-4D97-AF65-F5344CB8AC3E}">
        <p14:creationId xmlns:p14="http://schemas.microsoft.com/office/powerpoint/2010/main" val="2198506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EC49F0-6914-4609-B00D-CAD6701714F0}" type="datetimeFigureOut">
              <a:rPr lang="en-GB" smtClean="0"/>
              <a:t>15/05/2018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2AE953-3DCE-48A5-96F9-1C4C8FF8CE63}" type="slidenum">
              <a:rPr lang="en-GB" smtClean="0"/>
              <a:t>‹#›</a:t>
            </a:fld>
            <a:endParaRPr lang="en-GB"/>
          </a:p>
        </p:txBody>
      </p:sp>
    </p:spTree>
    <p:extLst>
      <p:ext uri="{BB962C8B-B14F-4D97-AF65-F5344CB8AC3E}">
        <p14:creationId xmlns:p14="http://schemas.microsoft.com/office/powerpoint/2010/main" val="694920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hyperlink" Target="https://artsandculture.google.com/exhibit/cQIyWhVBH8FaLw" TargetMode="External"/><Relationship Id="rId2" Type="http://schemas.openxmlformats.org/officeDocument/2006/relationships/image" Target="../media/image15.jpeg"/><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www.fawcettsociety.org.uk/Handlers/Download.ashx?IDMF=0d393ada-4e8a-4ea2-b2df-377f4ea163b0" TargetMode="External"/><Relationship Id="rId2" Type="http://schemas.openxmlformats.org/officeDocument/2006/relationships/hyperlink" Target="https://marchforourlives.com/home/" TargetMode="External"/><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www.parliament.uk/about/living-heritage/transformingsociety/electionsvoting/womenvote/case-study-the-right-to-vote/the-right-to-vote/winson-green-forcefeeding/cat-and-mouse-act/"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4.xml"/><Relationship Id="rId1" Type="http://schemas.openxmlformats.org/officeDocument/2006/relationships/video" Target="https://www.youtube.com/embed/um9GV6_AILM" TargetMode="Externa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hyperlink" Target="https://www.parliament.uk/about/parliament-and-women/" TargetMode="External"/><Relationship Id="rId3" Type="http://schemas.openxmlformats.org/officeDocument/2006/relationships/hyperlink" Target="https://player.bfi.org.uk/free/collection/suffragettes-on-film" TargetMode="External"/><Relationship Id="rId7" Type="http://schemas.openxmlformats.org/officeDocument/2006/relationships/hyperlink" Target="https://digital.library.lse.ac.uk/collections/thewomenslibrary" TargetMode="External"/><Relationship Id="rId12" Type="http://schemas.openxmlformats.org/officeDocument/2006/relationships/hyperlink" Target="http://www.1914.org/womenswork100/" TargetMode="External"/><Relationship Id="rId2" Type="http://schemas.openxmlformats.org/officeDocument/2006/relationships/hyperlink" Target="http://www.bbc.co.uk/archive/suffragettes/index.shtml" TargetMode="External"/><Relationship Id="rId1" Type="http://schemas.openxmlformats.org/officeDocument/2006/relationships/slideLayout" Target="../slideLayouts/slideLayout4.xml"/><Relationship Id="rId6" Type="http://schemas.openxmlformats.org/officeDocument/2006/relationships/hyperlink" Target="https://www.flickr.com/photos/lselibrary/albums/72157660822880401" TargetMode="External"/><Relationship Id="rId11" Type="http://schemas.openxmlformats.org/officeDocument/2006/relationships/hyperlink" Target="https://www.fawcettsociety.org.uk/centenary-resources" TargetMode="External"/><Relationship Id="rId5" Type="http://schemas.openxmlformats.org/officeDocument/2006/relationships/hyperlink" Target="https://artsandculture.google.com/project/road-to-equality" TargetMode="External"/><Relationship Id="rId10" Type="http://schemas.openxmlformats.org/officeDocument/2006/relationships/hyperlink" Target="https://www.npg.org.uk/learning/digital/webquest-votes-for-women" TargetMode="External"/><Relationship Id="rId4" Type="http://schemas.openxmlformats.org/officeDocument/2006/relationships/hyperlink" Target="http://www.nationalarchives.gov.uk/education/britain1906to1918/pdf/gallery-4-gaining-suffrage-case-studies.pdf" TargetMode="External"/><Relationship Id="rId9" Type="http://schemas.openxmlformats.org/officeDocument/2006/relationships/hyperlink" Target="http://www.phm.org.uk/learning/resources/"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2424" y="457199"/>
            <a:ext cx="7337201" cy="3228976"/>
          </a:xfrm>
        </p:spPr>
        <p:txBody>
          <a:bodyPr>
            <a:normAutofit/>
          </a:bodyPr>
          <a:lstStyle/>
          <a:p>
            <a:pPr algn="l"/>
            <a:r>
              <a:rPr lang="en-GB" sz="4400" dirty="0"/>
              <a:t>At Last! The journey for some women getting the vote 1908 - 1918</a:t>
            </a:r>
          </a:p>
        </p:txBody>
      </p:sp>
      <p:sp>
        <p:nvSpPr>
          <p:cNvPr id="3" name="Subtitle 2"/>
          <p:cNvSpPr>
            <a:spLocks noGrp="1"/>
          </p:cNvSpPr>
          <p:nvPr>
            <p:ph type="body" sz="half" idx="2"/>
          </p:nvPr>
        </p:nvSpPr>
        <p:spPr>
          <a:xfrm>
            <a:off x="1092424" y="4086224"/>
            <a:ext cx="7337201" cy="1782763"/>
          </a:xfrm>
        </p:spPr>
        <p:txBody>
          <a:bodyPr>
            <a:normAutofit/>
          </a:bodyPr>
          <a:lstStyle/>
          <a:p>
            <a:pPr algn="l"/>
            <a:r>
              <a:rPr lang="en-GB" sz="2800" dirty="0"/>
              <a:t>Women’s Suffrage (KS3) / Equality &amp; Rights (KS4)</a:t>
            </a:r>
          </a:p>
        </p:txBody>
      </p:sp>
      <p:pic>
        <p:nvPicPr>
          <p:cNvPr id="39" name="Picture Placeholder 38">
            <a:extLst>
              <a:ext uri="{FF2B5EF4-FFF2-40B4-BE49-F238E27FC236}">
                <a16:creationId xmlns:a16="http://schemas.microsoft.com/office/drawing/2014/main" xmlns="" id="{12BB2A0D-B560-CC41-9C84-54A3B8A32A86}"/>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0520" b="10520"/>
          <a:stretch>
            <a:fillRect/>
          </a:stretch>
        </p:blipFill>
        <p:spPr>
          <a:xfrm>
            <a:off x="8429625" y="57150"/>
            <a:ext cx="3057955" cy="2414588"/>
          </a:xfrm>
        </p:spPr>
      </p:pic>
    </p:spTree>
    <p:extLst>
      <p:ext uri="{BB962C8B-B14F-4D97-AF65-F5344CB8AC3E}">
        <p14:creationId xmlns:p14="http://schemas.microsoft.com/office/powerpoint/2010/main" val="13521697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2156" y="550258"/>
            <a:ext cx="5439632" cy="2217218"/>
          </a:xfrm>
        </p:spPr>
        <p:txBody>
          <a:bodyPr/>
          <a:lstStyle/>
          <a:p>
            <a:r>
              <a:rPr lang="en-GB" dirty="0" smtClean="0"/>
              <a:t>Campaign </a:t>
            </a:r>
            <a:r>
              <a:rPr lang="en-GB" dirty="0"/>
              <a:t>Groups</a:t>
            </a:r>
          </a:p>
        </p:txBody>
      </p:sp>
      <p:sp>
        <p:nvSpPr>
          <p:cNvPr id="6" name="Text Placeholder 5">
            <a:extLst>
              <a:ext uri="{FF2B5EF4-FFF2-40B4-BE49-F238E27FC236}">
                <a16:creationId xmlns:a16="http://schemas.microsoft.com/office/drawing/2014/main" xmlns="" id="{EDB4B9CE-6412-8D48-8DE5-4F4878B38B9C}"/>
              </a:ext>
            </a:extLst>
          </p:cNvPr>
          <p:cNvSpPr>
            <a:spLocks noGrp="1"/>
          </p:cNvSpPr>
          <p:nvPr>
            <p:ph type="body" sz="quarter" idx="3"/>
          </p:nvPr>
        </p:nvSpPr>
        <p:spPr>
          <a:xfrm>
            <a:off x="6768779" y="365125"/>
            <a:ext cx="3990030" cy="977900"/>
          </a:xfrm>
        </p:spPr>
        <p:txBody>
          <a:bodyPr>
            <a:normAutofit fontScale="92500" lnSpcReduction="10000"/>
          </a:bodyPr>
          <a:lstStyle/>
          <a:p>
            <a:r>
              <a:rPr lang="en-US" dirty="0" smtClean="0"/>
              <a:t>Poster designed by Emily Harding Andrews for the Artists’ Suffrage League, 1908.</a:t>
            </a:r>
            <a:endParaRPr lang="en-US" dirty="0"/>
          </a:p>
        </p:txBody>
      </p:sp>
      <p:pic>
        <p:nvPicPr>
          <p:cNvPr id="2" name="Content Placeholder 1"/>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6768779" y="1543050"/>
            <a:ext cx="3990029" cy="4929188"/>
          </a:xfrm>
        </p:spPr>
      </p:pic>
    </p:spTree>
    <p:extLst>
      <p:ext uri="{BB962C8B-B14F-4D97-AF65-F5344CB8AC3E}">
        <p14:creationId xmlns:p14="http://schemas.microsoft.com/office/powerpoint/2010/main" val="15854730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National Union of Women’s Suffrage Societies (</a:t>
            </a:r>
            <a:r>
              <a:rPr lang="en-GB" dirty="0" smtClean="0"/>
              <a:t>NUWSS): Suffragists</a:t>
            </a:r>
            <a:endParaRPr lang="en-GB"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68701" y="2441989"/>
            <a:ext cx="2681565" cy="3118609"/>
          </a:xfrm>
        </p:spPr>
      </p:pic>
      <p:sp>
        <p:nvSpPr>
          <p:cNvPr id="4" name="Content Placeholder 3"/>
          <p:cNvSpPr>
            <a:spLocks noGrp="1"/>
          </p:cNvSpPr>
          <p:nvPr>
            <p:ph sz="half" idx="2"/>
          </p:nvPr>
        </p:nvSpPr>
        <p:spPr>
          <a:xfrm>
            <a:off x="5761529" y="1690688"/>
            <a:ext cx="6054234" cy="4960090"/>
          </a:xfrm>
        </p:spPr>
        <p:txBody>
          <a:bodyPr>
            <a:noAutofit/>
          </a:bodyPr>
          <a:lstStyle/>
          <a:p>
            <a:pPr marL="0" indent="0">
              <a:buNone/>
            </a:pPr>
            <a:r>
              <a:rPr lang="en-GB" sz="2000" dirty="0"/>
              <a:t>In October 1897, the National Union of Women’s Suffrage Societies (NUWSS) was founded to coordinate the activities of numerous suffrage societies. </a:t>
            </a:r>
            <a:endParaRPr lang="en-GB" sz="2000" dirty="0" smtClean="0"/>
          </a:p>
          <a:p>
            <a:pPr marL="0" indent="0">
              <a:buNone/>
            </a:pPr>
            <a:r>
              <a:rPr lang="en-GB" sz="2000" dirty="0" smtClean="0"/>
              <a:t>The </a:t>
            </a:r>
            <a:r>
              <a:rPr lang="en-GB" sz="2000" dirty="0"/>
              <a:t>NUWSS was a democratic organisation, i.e. all the societies had a say in the decisions </a:t>
            </a:r>
            <a:r>
              <a:rPr lang="en-GB" sz="2000" dirty="0" smtClean="0"/>
              <a:t>made. Millicent </a:t>
            </a:r>
            <a:r>
              <a:rPr lang="en-GB" sz="2000" dirty="0"/>
              <a:t>Garrett Fawcett was its leader. </a:t>
            </a:r>
          </a:p>
          <a:p>
            <a:pPr marL="0" indent="0">
              <a:buNone/>
            </a:pPr>
            <a:r>
              <a:rPr lang="en-GB" sz="2000" dirty="0" smtClean="0"/>
              <a:t>The </a:t>
            </a:r>
            <a:r>
              <a:rPr lang="en-GB" sz="2000" dirty="0"/>
              <a:t>law-abiding suffragists lobbied Parliament, wrote to MPs, produced leaflets, held public meetings and lectures – important work that attracted little attention. </a:t>
            </a:r>
          </a:p>
          <a:p>
            <a:pPr marL="0" indent="0">
              <a:buNone/>
            </a:pPr>
            <a:r>
              <a:rPr lang="en-GB" sz="2000" dirty="0"/>
              <a:t>The demonstrations and </a:t>
            </a:r>
            <a:r>
              <a:rPr lang="en-GB" sz="2000" dirty="0" smtClean="0"/>
              <a:t>marches of </a:t>
            </a:r>
            <a:r>
              <a:rPr lang="en-GB" sz="2000" dirty="0"/>
              <a:t>the NUWSS, such as those in 1907 and 1908, </a:t>
            </a:r>
            <a:r>
              <a:rPr lang="en-GB" sz="2000" dirty="0" smtClean="0"/>
              <a:t>attracted </a:t>
            </a:r>
            <a:r>
              <a:rPr lang="en-GB" sz="2000" dirty="0"/>
              <a:t>good attention</a:t>
            </a:r>
            <a:r>
              <a:rPr lang="en-GB" sz="2000" dirty="0" smtClean="0"/>
              <a:t>.</a:t>
            </a:r>
          </a:p>
          <a:p>
            <a:pPr marL="0" indent="0">
              <a:buNone/>
            </a:pPr>
            <a:r>
              <a:rPr lang="en-GB" sz="2000" dirty="0" smtClean="0"/>
              <a:t>The </a:t>
            </a:r>
            <a:r>
              <a:rPr lang="en-GB" sz="2000" dirty="0"/>
              <a:t>NUWSS was the largest group of campaigners for women’s suffrage.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1090" y="4595729"/>
            <a:ext cx="2128206" cy="205504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6353" y="1690688"/>
            <a:ext cx="2033316" cy="1985567"/>
          </a:xfrm>
          <a:prstGeom prst="rect">
            <a:avLst/>
          </a:prstGeom>
        </p:spPr>
      </p:pic>
    </p:spTree>
    <p:extLst>
      <p:ext uri="{BB962C8B-B14F-4D97-AF65-F5344CB8AC3E}">
        <p14:creationId xmlns:p14="http://schemas.microsoft.com/office/powerpoint/2010/main" val="26243057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GB" dirty="0"/>
              <a:t>NUWSS Leadership: Millicent Garrett Fawcett</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199" y="1562392"/>
            <a:ext cx="4321023" cy="2605006"/>
          </a:xfrm>
        </p:spPr>
      </p:pic>
      <p:sp>
        <p:nvSpPr>
          <p:cNvPr id="7" name="Content Placeholder 6"/>
          <p:cNvSpPr>
            <a:spLocks noGrp="1"/>
          </p:cNvSpPr>
          <p:nvPr>
            <p:ph sz="half" idx="2"/>
          </p:nvPr>
        </p:nvSpPr>
        <p:spPr>
          <a:xfrm>
            <a:off x="5386389" y="1485900"/>
            <a:ext cx="6525088" cy="4964875"/>
          </a:xfrm>
        </p:spPr>
        <p:txBody>
          <a:bodyPr>
            <a:noAutofit/>
          </a:bodyPr>
          <a:lstStyle/>
          <a:p>
            <a:pPr marL="0" indent="0">
              <a:buNone/>
            </a:pPr>
            <a:r>
              <a:rPr lang="en-GB" sz="2000" dirty="0"/>
              <a:t>Millicent Garrett Fawcett was elected as President of the NUWSS, but there were other leaders, such as Lady Frances Balfour (pictured together in the top).</a:t>
            </a:r>
          </a:p>
          <a:p>
            <a:pPr marL="0" indent="0">
              <a:buNone/>
            </a:pPr>
            <a:r>
              <a:rPr lang="en-GB" sz="2000" dirty="0"/>
              <a:t>Garrett Fawcett had been campaigning for the vote for women since she was a teenager in the 1860s (bottom left). She believed in </a:t>
            </a:r>
            <a:r>
              <a:rPr lang="en-GB" sz="2000" dirty="0" smtClean="0"/>
              <a:t>lawful </a:t>
            </a:r>
            <a:r>
              <a:rPr lang="en-GB" sz="2000" dirty="0"/>
              <a:t>methods of protest. </a:t>
            </a:r>
          </a:p>
          <a:p>
            <a:pPr marL="0" indent="0">
              <a:buNone/>
            </a:pPr>
            <a:r>
              <a:rPr lang="en-GB" sz="2000" dirty="0"/>
              <a:t>She was the main campaigner involved in the legislation </a:t>
            </a:r>
            <a:r>
              <a:rPr lang="en-GB" sz="2000" dirty="0" smtClean="0"/>
              <a:t>drawn </a:t>
            </a:r>
            <a:r>
              <a:rPr lang="en-GB" sz="2000" dirty="0"/>
              <a:t>up to allow some women the vote </a:t>
            </a:r>
            <a:r>
              <a:rPr lang="en-GB" sz="2000" dirty="0" smtClean="0"/>
              <a:t>in </a:t>
            </a:r>
            <a:r>
              <a:rPr lang="en-GB" sz="2000" dirty="0"/>
              <a:t>1917-18.</a:t>
            </a:r>
          </a:p>
          <a:p>
            <a:pPr marL="0" indent="0">
              <a:buNone/>
            </a:pPr>
            <a:r>
              <a:rPr lang="en-GB" sz="2000" dirty="0"/>
              <a:t>The militancy of the Women’s Social and Political Union (WSPU) became a problem for Millicent, both politically and personally. Her sister Elizabeth and niece Louisa Garrett Anderson were members of the WSPU. Although Millicent never denounced the actions of the WSPU in public, she wrote to Elizabeth about her misgivings.</a:t>
            </a:r>
          </a:p>
          <a:p>
            <a:pPr marL="0" indent="0">
              <a:buNone/>
            </a:pPr>
            <a:r>
              <a:rPr lang="en-GB" sz="2000" dirty="0"/>
              <a:t>There is more about Millicent </a:t>
            </a:r>
            <a:r>
              <a:rPr lang="en-GB" sz="2000" dirty="0" smtClean="0"/>
              <a:t>in this online </a:t>
            </a:r>
            <a:r>
              <a:rPr lang="en-GB" sz="2000" dirty="0" smtClean="0">
                <a:hlinkClick r:id="rId3"/>
              </a:rPr>
              <a:t>exhibition</a:t>
            </a:r>
            <a:r>
              <a:rPr lang="en-GB" sz="2000" dirty="0" smtClean="0"/>
              <a:t>.</a:t>
            </a:r>
            <a:endParaRPr lang="en-GB" sz="2000" dirty="0">
              <a:hlinkClick r:id="rId3"/>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4288136"/>
            <a:ext cx="1365166" cy="2162639"/>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9539" y="3796085"/>
            <a:ext cx="1416106" cy="2449480"/>
          </a:xfrm>
          <a:prstGeom prst="rect">
            <a:avLst/>
          </a:prstGeom>
        </p:spPr>
      </p:pic>
    </p:spTree>
    <p:extLst>
      <p:ext uri="{BB962C8B-B14F-4D97-AF65-F5344CB8AC3E}">
        <p14:creationId xmlns:p14="http://schemas.microsoft.com/office/powerpoint/2010/main" val="7494273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Amelia Scott: NUWSS Activist</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50259" y="1825625"/>
            <a:ext cx="1513211" cy="1925358"/>
          </a:xfrm>
        </p:spPr>
      </p:pic>
      <p:sp>
        <p:nvSpPr>
          <p:cNvPr id="4" name="Content Placeholder 3"/>
          <p:cNvSpPr>
            <a:spLocks noGrp="1"/>
          </p:cNvSpPr>
          <p:nvPr>
            <p:ph sz="half" idx="2"/>
          </p:nvPr>
        </p:nvSpPr>
        <p:spPr>
          <a:xfrm>
            <a:off x="5908431" y="1448972"/>
            <a:ext cx="5664444" cy="4935586"/>
          </a:xfrm>
        </p:spPr>
        <p:txBody>
          <a:bodyPr>
            <a:normAutofit fontScale="92500" lnSpcReduction="10000"/>
          </a:bodyPr>
          <a:lstStyle/>
          <a:p>
            <a:pPr marL="0" indent="0">
              <a:buNone/>
            </a:pPr>
            <a:r>
              <a:rPr lang="en-GB" sz="2400" dirty="0"/>
              <a:t>Amelia Scott was a NUWSS activist who lived in Tunbridge Well, Kent. This leaflet bag from the Great Pilgrimage in 1913 belonged to her. In addition, she was:</a:t>
            </a:r>
          </a:p>
          <a:p>
            <a:r>
              <a:rPr lang="en-GB" sz="2400" dirty="0"/>
              <a:t>A local councillor</a:t>
            </a:r>
          </a:p>
          <a:p>
            <a:r>
              <a:rPr lang="en-GB" sz="2400" dirty="0"/>
              <a:t>A Poor Law Guardian, i.e. involved in social work and supported family welfare</a:t>
            </a:r>
          </a:p>
          <a:p>
            <a:r>
              <a:rPr lang="en-GB" sz="2400" dirty="0"/>
              <a:t>An early member of the National Council for the Unmarried Mother and Her Child </a:t>
            </a:r>
          </a:p>
          <a:p>
            <a:pPr marL="0" indent="0">
              <a:buNone/>
            </a:pPr>
            <a:r>
              <a:rPr lang="en-GB" sz="2400" dirty="0"/>
              <a:t>She spoke on suffrage issues, taking an active part in speech making on the 1913 Great </a:t>
            </a:r>
            <a:r>
              <a:rPr lang="en-GB" sz="2400" dirty="0" smtClean="0"/>
              <a:t>Pilgrimage.</a:t>
            </a:r>
          </a:p>
          <a:p>
            <a:pPr marL="0" indent="0">
              <a:buNone/>
            </a:pPr>
            <a:endParaRPr lang="en-GB" sz="2400" dirty="0" smtClean="0"/>
          </a:p>
          <a:p>
            <a:pPr marL="0" indent="0">
              <a:buNone/>
            </a:pPr>
            <a:r>
              <a:rPr lang="en-GB" sz="2400" dirty="0" smtClean="0"/>
              <a:t>Question: Why do you think Amelia Scott was a suffragist?</a:t>
            </a:r>
          </a:p>
          <a:p>
            <a:pPr marL="0" indent="0">
              <a:buNone/>
            </a:pPr>
            <a:endParaRPr lang="en-GB" sz="2400" dirty="0"/>
          </a:p>
          <a:p>
            <a:endParaRPr lang="en-GB"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0372" y="1736689"/>
            <a:ext cx="2807936" cy="4647870"/>
          </a:xfrm>
          <a:prstGeom prst="rect">
            <a:avLst/>
          </a:prstGeom>
        </p:spPr>
      </p:pic>
    </p:spTree>
    <p:extLst>
      <p:ext uri="{BB962C8B-B14F-4D97-AF65-F5344CB8AC3E}">
        <p14:creationId xmlns:p14="http://schemas.microsoft.com/office/powerpoint/2010/main" val="10698253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844" y="365125"/>
            <a:ext cx="6610182" cy="1325563"/>
          </a:xfrm>
        </p:spPr>
        <p:txBody>
          <a:bodyPr/>
          <a:lstStyle/>
          <a:p>
            <a:r>
              <a:rPr lang="en-GB" dirty="0"/>
              <a:t>Women’s Social &amp; Political Union (WSPU</a:t>
            </a:r>
            <a:r>
              <a:rPr lang="en-GB" dirty="0" smtClean="0"/>
              <a:t>): Suffragettes</a:t>
            </a:r>
            <a:endParaRPr lang="en-GB"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62299" y="304322"/>
            <a:ext cx="2520766" cy="3759787"/>
          </a:xfrm>
        </p:spPr>
      </p:pic>
      <p:sp>
        <p:nvSpPr>
          <p:cNvPr id="7" name="Content Placeholder 6"/>
          <p:cNvSpPr>
            <a:spLocks noGrp="1"/>
          </p:cNvSpPr>
          <p:nvPr>
            <p:ph sz="half" idx="2"/>
          </p:nvPr>
        </p:nvSpPr>
        <p:spPr>
          <a:xfrm>
            <a:off x="5349844" y="1814732"/>
            <a:ext cx="6610182" cy="4881852"/>
          </a:xfrm>
        </p:spPr>
        <p:txBody>
          <a:bodyPr>
            <a:noAutofit/>
          </a:bodyPr>
          <a:lstStyle/>
          <a:p>
            <a:pPr marL="0" indent="0">
              <a:buNone/>
            </a:pPr>
            <a:r>
              <a:rPr lang="en-GB" sz="2000" dirty="0" smtClean="0"/>
              <a:t>In </a:t>
            </a:r>
            <a:r>
              <a:rPr lang="en-GB" sz="2000" dirty="0"/>
              <a:t>1903 Emmeline </a:t>
            </a:r>
            <a:r>
              <a:rPr lang="en-GB" sz="2000" dirty="0" smtClean="0"/>
              <a:t>Pankhurst founded </a:t>
            </a:r>
            <a:r>
              <a:rPr lang="en-GB" sz="2000" dirty="0"/>
              <a:t>a women-only group, the Women’s Social and Political Union (WSPU). They demanded change through action and are the best known group of suffrage activists</a:t>
            </a:r>
            <a:r>
              <a:rPr lang="en-GB" sz="2000" dirty="0" smtClean="0"/>
              <a:t>. Their motto was ‘Deeds not </a:t>
            </a:r>
            <a:r>
              <a:rPr lang="en-GB" sz="2000" dirty="0"/>
              <a:t>W</a:t>
            </a:r>
            <a:r>
              <a:rPr lang="en-GB" sz="2000" dirty="0" smtClean="0"/>
              <a:t>ords’.</a:t>
            </a:r>
            <a:endParaRPr lang="en-GB" sz="2000" dirty="0"/>
          </a:p>
          <a:p>
            <a:pPr marL="0" indent="0">
              <a:buNone/>
            </a:pPr>
            <a:r>
              <a:rPr lang="en-GB" sz="2000" dirty="0"/>
              <a:t>Militancy began in 1905 when Christabel Pankhurst and Annie Kenney </a:t>
            </a:r>
            <a:r>
              <a:rPr lang="en-GB" sz="2000" dirty="0" smtClean="0"/>
              <a:t>unfurled </a:t>
            </a:r>
            <a:r>
              <a:rPr lang="en-GB" sz="2000" dirty="0"/>
              <a:t>their banner ‘Will you give Votes for Women’, at the Free Trade Hall meeting in Manchester. The meeting ended in chaos with the two women being arrested and imprisoned.</a:t>
            </a:r>
          </a:p>
          <a:p>
            <a:pPr marL="0" indent="0">
              <a:buNone/>
            </a:pPr>
            <a:r>
              <a:rPr lang="en-GB" sz="2000" dirty="0"/>
              <a:t>In 1906, the Daily Mail </a:t>
            </a:r>
            <a:r>
              <a:rPr lang="en-GB" sz="2000" dirty="0" smtClean="0"/>
              <a:t>nick-named </a:t>
            </a:r>
            <a:r>
              <a:rPr lang="en-GB" sz="2000" dirty="0"/>
              <a:t>these militants ‘suffragettes</a:t>
            </a:r>
            <a:r>
              <a:rPr lang="en-GB" sz="2000" dirty="0" smtClean="0"/>
              <a:t>’, but the intended insult </a:t>
            </a:r>
            <a:r>
              <a:rPr lang="en-GB" sz="2000" dirty="0"/>
              <a:t>was used with pride. </a:t>
            </a:r>
            <a:endParaRPr lang="en-GB" sz="2000" dirty="0" smtClean="0"/>
          </a:p>
          <a:p>
            <a:pPr marL="0" indent="0">
              <a:buNone/>
            </a:pPr>
            <a:r>
              <a:rPr lang="en-GB" sz="2000" dirty="0" smtClean="0"/>
              <a:t>The WSPU carried out forms of direct action protest. Emmeline Pankhurst wrote </a:t>
            </a:r>
            <a:r>
              <a:rPr lang="en-GB" sz="2000" dirty="0"/>
              <a:t>‘Deeds speak louder than words’ </a:t>
            </a:r>
            <a:r>
              <a:rPr lang="en-GB" sz="2000" dirty="0" smtClean="0"/>
              <a:t>to </a:t>
            </a:r>
            <a:r>
              <a:rPr lang="en-GB" sz="2000" dirty="0"/>
              <a:t>Millicent Garrett Fawcett in 1909. </a:t>
            </a:r>
            <a:endParaRPr lang="en-GB" sz="2000" dirty="0" smtClean="0"/>
          </a:p>
          <a:p>
            <a:pPr marL="0" indent="0">
              <a:buNone/>
            </a:pPr>
            <a:r>
              <a:rPr lang="en-GB" sz="2000" dirty="0" smtClean="0"/>
              <a:t>Question: Can you give examples of the suffragettes’ deeds?</a:t>
            </a:r>
            <a:endParaRPr lang="en-GB" sz="20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013" y="4071205"/>
            <a:ext cx="3783799" cy="262538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6530" y="855065"/>
            <a:ext cx="1577473" cy="1143668"/>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1735" y="2280504"/>
            <a:ext cx="2107062" cy="1879894"/>
          </a:xfrm>
          <a:prstGeom prst="rect">
            <a:avLst/>
          </a:prstGeom>
        </p:spPr>
      </p:pic>
    </p:spTree>
    <p:extLst>
      <p:ext uri="{BB962C8B-B14F-4D97-AF65-F5344CB8AC3E}">
        <p14:creationId xmlns:p14="http://schemas.microsoft.com/office/powerpoint/2010/main" val="4778526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358" y="218485"/>
            <a:ext cx="10875442" cy="1205713"/>
          </a:xfrm>
        </p:spPr>
        <p:txBody>
          <a:bodyPr/>
          <a:lstStyle/>
          <a:p>
            <a:r>
              <a:rPr lang="en-GB" dirty="0"/>
              <a:t>WSPU: The Leadership of the </a:t>
            </a:r>
            <a:r>
              <a:rPr lang="en-GB" dirty="0" err="1"/>
              <a:t>Pankhursts</a:t>
            </a:r>
            <a:endParaRPr lang="en-GB"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78358" y="1497027"/>
            <a:ext cx="2889320" cy="2016035"/>
          </a:xfrm>
        </p:spPr>
      </p:pic>
      <p:sp>
        <p:nvSpPr>
          <p:cNvPr id="4" name="Content Placeholder 3"/>
          <p:cNvSpPr>
            <a:spLocks noGrp="1"/>
          </p:cNvSpPr>
          <p:nvPr>
            <p:ph sz="half" idx="2"/>
          </p:nvPr>
        </p:nvSpPr>
        <p:spPr>
          <a:xfrm>
            <a:off x="6020475" y="1424199"/>
            <a:ext cx="5923370" cy="5161074"/>
          </a:xfrm>
        </p:spPr>
        <p:txBody>
          <a:bodyPr>
            <a:noAutofit/>
          </a:bodyPr>
          <a:lstStyle/>
          <a:p>
            <a:pPr marL="0" indent="0">
              <a:buNone/>
            </a:pPr>
            <a:r>
              <a:rPr lang="en-GB" sz="2200" dirty="0"/>
              <a:t>The WSPU did not have a constitution or committee making decisions. Emmeline Pankhurst </a:t>
            </a:r>
            <a:r>
              <a:rPr lang="en-GB" sz="2200" dirty="0" smtClean="0"/>
              <a:t>and, increasingly, </a:t>
            </a:r>
            <a:r>
              <a:rPr lang="en-GB" sz="2200" dirty="0"/>
              <a:t>her </a:t>
            </a:r>
            <a:r>
              <a:rPr lang="en-GB" sz="2200" dirty="0" smtClean="0"/>
              <a:t>eldest daughter </a:t>
            </a:r>
            <a:r>
              <a:rPr lang="en-GB" sz="2200" dirty="0"/>
              <a:t>Christabel directed policy, while Frederick and Emmeline </a:t>
            </a:r>
            <a:r>
              <a:rPr lang="en-GB" sz="2200" dirty="0" err="1"/>
              <a:t>Pethick</a:t>
            </a:r>
            <a:r>
              <a:rPr lang="en-GB" sz="2200" dirty="0"/>
              <a:t>-Lawrence handled fundraising and administration. </a:t>
            </a:r>
          </a:p>
          <a:p>
            <a:pPr marL="0" indent="0">
              <a:buNone/>
            </a:pPr>
            <a:r>
              <a:rPr lang="en-GB" sz="2200" dirty="0"/>
              <a:t>Sylvia Pankhurst </a:t>
            </a:r>
            <a:r>
              <a:rPr lang="en-GB" sz="2200" dirty="0" smtClean="0"/>
              <a:t>created memorable </a:t>
            </a:r>
            <a:r>
              <a:rPr lang="en-GB" sz="2200" dirty="0"/>
              <a:t>designs but became more involved in campaigns for working </a:t>
            </a:r>
            <a:r>
              <a:rPr lang="en-GB" sz="2200" dirty="0" smtClean="0"/>
              <a:t>women in East London.</a:t>
            </a:r>
            <a:endParaRPr lang="en-GB" sz="2200" dirty="0"/>
          </a:p>
          <a:p>
            <a:pPr marL="0" indent="0">
              <a:buNone/>
            </a:pPr>
            <a:r>
              <a:rPr lang="en-GB" sz="2200" dirty="0" smtClean="0"/>
              <a:t>A </a:t>
            </a:r>
            <a:r>
              <a:rPr lang="en-GB" sz="2200" dirty="0"/>
              <a:t>close team supported them. </a:t>
            </a:r>
            <a:r>
              <a:rPr lang="en-GB" sz="2200" dirty="0" smtClean="0"/>
              <a:t>Annie </a:t>
            </a:r>
            <a:r>
              <a:rPr lang="en-GB" sz="2200" dirty="0"/>
              <a:t>Kenney and Flora Drummond were two of a close group of loyal supporters, </a:t>
            </a:r>
            <a:r>
              <a:rPr lang="en-GB" sz="2200" dirty="0" smtClean="0"/>
              <a:t>putting ideas into action.</a:t>
            </a:r>
            <a:endParaRPr lang="en-GB" sz="2200" dirty="0"/>
          </a:p>
          <a:p>
            <a:pPr marL="0" indent="0">
              <a:buNone/>
            </a:pPr>
            <a:r>
              <a:rPr lang="en-GB" sz="2200" dirty="0"/>
              <a:t>Disagreement over militant strategies in 1912 ultimately ended with the </a:t>
            </a:r>
            <a:r>
              <a:rPr lang="en-GB" sz="2200" dirty="0" err="1"/>
              <a:t>Pethwick</a:t>
            </a:r>
            <a:r>
              <a:rPr lang="en-GB" sz="2200" dirty="0"/>
              <a:t> </a:t>
            </a:r>
            <a:r>
              <a:rPr lang="en-GB" sz="2200" dirty="0" err="1"/>
              <a:t>Lawrences</a:t>
            </a:r>
            <a:r>
              <a:rPr lang="en-GB" sz="2200" dirty="0"/>
              <a:t> being ousted from the WSPU. </a:t>
            </a:r>
            <a:endParaRPr lang="en-GB" sz="2200" dirty="0" smtClean="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2460" y="2860238"/>
            <a:ext cx="2720139" cy="375683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374" y="3879754"/>
            <a:ext cx="2053961" cy="2806212"/>
          </a:xfrm>
          <a:prstGeom prst="rect">
            <a:avLst/>
          </a:prstGeom>
        </p:spPr>
      </p:pic>
      <p:sp>
        <p:nvSpPr>
          <p:cNvPr id="3" name="TextBox 2">
            <a:extLst>
              <a:ext uri="{FF2B5EF4-FFF2-40B4-BE49-F238E27FC236}">
                <a16:creationId xmlns:a16="http://schemas.microsoft.com/office/drawing/2014/main" xmlns="" id="{13111134-3E06-FD45-9B25-8A7C2795A6F2}"/>
              </a:ext>
            </a:extLst>
          </p:cNvPr>
          <p:cNvSpPr txBox="1"/>
          <p:nvPr/>
        </p:nvSpPr>
        <p:spPr>
          <a:xfrm>
            <a:off x="3374379" y="1654047"/>
            <a:ext cx="2447401" cy="1206191"/>
          </a:xfrm>
          <a:prstGeom prst="rect">
            <a:avLst/>
          </a:prstGeom>
          <a:noFill/>
        </p:spPr>
        <p:txBody>
          <a:bodyPr wrap="square" rtlCol="0">
            <a:spAutoFit/>
          </a:bodyPr>
          <a:lstStyle/>
          <a:p>
            <a:r>
              <a:rPr lang="en-US" sz="1400" dirty="0"/>
              <a:t>Top left: Annie Kenney  &amp; Christabel Pankhurst. Centre Emmeline Pankhurst being arrested. Bottom: Sylvia Pankhurst in her studio</a:t>
            </a:r>
          </a:p>
        </p:txBody>
      </p:sp>
    </p:spTree>
    <p:extLst>
      <p:ext uri="{BB962C8B-B14F-4D97-AF65-F5344CB8AC3E}">
        <p14:creationId xmlns:p14="http://schemas.microsoft.com/office/powerpoint/2010/main" val="2589633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203" y="186792"/>
            <a:ext cx="10930923" cy="953877"/>
          </a:xfrm>
        </p:spPr>
        <p:txBody>
          <a:bodyPr/>
          <a:lstStyle/>
          <a:p>
            <a:r>
              <a:rPr lang="en-GB" dirty="0"/>
              <a:t>WSPU </a:t>
            </a:r>
            <a:r>
              <a:rPr lang="en-GB" dirty="0" smtClean="0"/>
              <a:t>Activist: Katie </a:t>
            </a:r>
            <a:r>
              <a:rPr lang="en-GB" dirty="0" err="1" smtClean="0"/>
              <a:t>Gliddon</a:t>
            </a:r>
            <a:endParaRPr lang="en-GB" dirty="0"/>
          </a:p>
        </p:txBody>
      </p:sp>
      <p:sp>
        <p:nvSpPr>
          <p:cNvPr id="4" name="Content Placeholder 3"/>
          <p:cNvSpPr>
            <a:spLocks noGrp="1"/>
          </p:cNvSpPr>
          <p:nvPr>
            <p:ph sz="half" idx="2"/>
          </p:nvPr>
        </p:nvSpPr>
        <p:spPr>
          <a:xfrm>
            <a:off x="5987208" y="1140670"/>
            <a:ext cx="5875716" cy="5389604"/>
          </a:xfrm>
        </p:spPr>
        <p:txBody>
          <a:bodyPr>
            <a:noAutofit/>
          </a:bodyPr>
          <a:lstStyle/>
          <a:p>
            <a:pPr marL="0" indent="0">
              <a:buNone/>
            </a:pPr>
            <a:r>
              <a:rPr lang="en-GB" sz="2000" dirty="0" smtClean="0"/>
              <a:t>The </a:t>
            </a:r>
            <a:r>
              <a:rPr lang="en-GB" sz="2000" dirty="0"/>
              <a:t>first suffragette to go on hunger strike </a:t>
            </a:r>
            <a:r>
              <a:rPr lang="en-GB" sz="2000" dirty="0" smtClean="0"/>
              <a:t>was artist </a:t>
            </a:r>
            <a:r>
              <a:rPr lang="en-GB" sz="2000" dirty="0"/>
              <a:t>Marion Wallace Dunlop in 1909. </a:t>
            </a:r>
            <a:r>
              <a:rPr lang="en-GB" sz="2000" dirty="0" smtClean="0"/>
              <a:t>She </a:t>
            </a:r>
            <a:r>
              <a:rPr lang="en-GB" sz="2000" dirty="0"/>
              <a:t>protested against not being recognised as a political </a:t>
            </a:r>
            <a:r>
              <a:rPr lang="en-GB" sz="2000" dirty="0" smtClean="0"/>
              <a:t>prisoner, which brought certain </a:t>
            </a:r>
            <a:r>
              <a:rPr lang="en-GB" sz="2000" dirty="0"/>
              <a:t>privileges. </a:t>
            </a:r>
            <a:r>
              <a:rPr lang="en-GB" sz="2000" dirty="0" smtClean="0"/>
              <a:t>The protest became </a:t>
            </a:r>
            <a:r>
              <a:rPr lang="en-GB" sz="2000" dirty="0"/>
              <a:t>WSPU </a:t>
            </a:r>
            <a:r>
              <a:rPr lang="en-GB" sz="2000" dirty="0" smtClean="0"/>
              <a:t>policy</a:t>
            </a:r>
            <a:r>
              <a:rPr lang="en-GB" sz="2000" dirty="0"/>
              <a:t>. </a:t>
            </a:r>
            <a:r>
              <a:rPr lang="en-GB" sz="2000" dirty="0" smtClean="0"/>
              <a:t>In September the government introduced forcible feeding.</a:t>
            </a:r>
          </a:p>
          <a:p>
            <a:pPr marL="0" indent="0">
              <a:buNone/>
            </a:pPr>
            <a:r>
              <a:rPr lang="en-GB" sz="2000" dirty="0" smtClean="0"/>
              <a:t>Political prisoners had access to books, pens and paper. </a:t>
            </a:r>
            <a:r>
              <a:rPr lang="en-GB" sz="2000" dirty="0"/>
              <a:t>I</a:t>
            </a:r>
            <a:r>
              <a:rPr lang="en-GB" sz="2000" dirty="0" smtClean="0"/>
              <a:t>mprisoned suffragettes officially did not. Another artist and WSPU activist, Katie </a:t>
            </a:r>
            <a:r>
              <a:rPr lang="en-GB" sz="2000" dirty="0" err="1" smtClean="0"/>
              <a:t>Gliddon</a:t>
            </a:r>
            <a:r>
              <a:rPr lang="en-GB" sz="2000" dirty="0" smtClean="0"/>
              <a:t>, had sewn pencils into her coat and kept a book of poetry with her when she was arresting for window smashing in March 1912. </a:t>
            </a:r>
            <a:endParaRPr lang="en-GB" sz="2000" dirty="0"/>
          </a:p>
          <a:p>
            <a:pPr marL="0" indent="0">
              <a:buNone/>
            </a:pPr>
            <a:r>
              <a:rPr lang="en-GB" sz="2000" dirty="0" err="1" smtClean="0"/>
              <a:t>Gliddon</a:t>
            </a:r>
            <a:r>
              <a:rPr lang="en-GB" sz="2000" dirty="0" smtClean="0"/>
              <a:t> secretly kept a diary and made sketches of her cell in Holloway Prison in her poetry book (see left). She later used this as the basis for an article on imprisonment for the </a:t>
            </a:r>
            <a:r>
              <a:rPr lang="en-GB" sz="2000" i="1" dirty="0" smtClean="0"/>
              <a:t>Daily Herald</a:t>
            </a:r>
            <a:r>
              <a:rPr lang="en-GB" sz="2000" dirty="0"/>
              <a:t> </a:t>
            </a:r>
            <a:r>
              <a:rPr lang="en-GB" sz="2000" dirty="0" smtClean="0"/>
              <a:t>newspaper. </a:t>
            </a:r>
          </a:p>
          <a:p>
            <a:pPr marL="0" indent="0">
              <a:buNone/>
            </a:pPr>
            <a:r>
              <a:rPr lang="en-GB" sz="2000" dirty="0" err="1" smtClean="0"/>
              <a:t>Gliddon</a:t>
            </a:r>
            <a:r>
              <a:rPr lang="en-GB" sz="2000" dirty="0"/>
              <a:t> </a:t>
            </a:r>
            <a:r>
              <a:rPr lang="en-GB" sz="2000" dirty="0" smtClean="0"/>
              <a:t>attended lectures by Emmeline Pankhurst and was an active member of the Croydon WSPU.</a:t>
            </a:r>
            <a:endParaRPr lang="en-GB" sz="20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945136"/>
            <a:ext cx="4733011" cy="3585137"/>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203" y="1140669"/>
            <a:ext cx="3112738" cy="2334553"/>
          </a:xfrm>
          <a:prstGeom prst="rect">
            <a:avLst/>
          </a:prstGeom>
        </p:spPr>
      </p:pic>
    </p:spTree>
    <p:extLst>
      <p:ext uri="{BB962C8B-B14F-4D97-AF65-F5344CB8AC3E}">
        <p14:creationId xmlns:p14="http://schemas.microsoft.com/office/powerpoint/2010/main" val="19231030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129" y="234670"/>
            <a:ext cx="10957671" cy="1213076"/>
          </a:xfrm>
        </p:spPr>
        <p:txBody>
          <a:bodyPr/>
          <a:lstStyle/>
          <a:p>
            <a:r>
              <a:rPr lang="en-GB" dirty="0"/>
              <a:t>Women’s Freedom League (WFL</a:t>
            </a:r>
            <a:r>
              <a:rPr lang="en-GB" dirty="0" smtClean="0"/>
              <a:t>): Suffragettes</a:t>
            </a:r>
            <a:endParaRPr lang="en-GB"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99089" y="1355529"/>
            <a:ext cx="2967098" cy="2981044"/>
          </a:xfrm>
        </p:spPr>
      </p:pic>
      <p:sp>
        <p:nvSpPr>
          <p:cNvPr id="7" name="Content Placeholder 6"/>
          <p:cNvSpPr>
            <a:spLocks noGrp="1"/>
          </p:cNvSpPr>
          <p:nvPr>
            <p:ph sz="half" idx="2"/>
          </p:nvPr>
        </p:nvSpPr>
        <p:spPr>
          <a:xfrm>
            <a:off x="5923681" y="1319002"/>
            <a:ext cx="5640201" cy="5397387"/>
          </a:xfrm>
        </p:spPr>
        <p:txBody>
          <a:bodyPr>
            <a:noAutofit/>
          </a:bodyPr>
          <a:lstStyle/>
          <a:p>
            <a:pPr marL="0" indent="0">
              <a:buNone/>
            </a:pPr>
            <a:r>
              <a:rPr lang="en-GB" sz="2000" dirty="0" smtClean="0"/>
              <a:t>When Emmeline </a:t>
            </a:r>
            <a:r>
              <a:rPr lang="en-GB" sz="2000" dirty="0"/>
              <a:t>Pankhurst </a:t>
            </a:r>
            <a:r>
              <a:rPr lang="en-GB" sz="2000" dirty="0" smtClean="0"/>
              <a:t>became sole leader </a:t>
            </a:r>
            <a:r>
              <a:rPr lang="en-GB" sz="2000" dirty="0"/>
              <a:t>of the </a:t>
            </a:r>
            <a:r>
              <a:rPr lang="en-GB" sz="2000" dirty="0" smtClean="0"/>
              <a:t>WSPU in September 1907. Some members of the WSPU left and established </a:t>
            </a:r>
            <a:r>
              <a:rPr lang="en-GB" sz="2000" dirty="0"/>
              <a:t>the Women’s Freedom League (WFL). Charlotte </a:t>
            </a:r>
            <a:r>
              <a:rPr lang="en-GB" sz="2000" dirty="0" err="1"/>
              <a:t>Despard</a:t>
            </a:r>
            <a:r>
              <a:rPr lang="en-GB" sz="2000" dirty="0"/>
              <a:t> was elected as President</a:t>
            </a:r>
            <a:r>
              <a:rPr lang="en-GB" sz="2000" dirty="0" smtClean="0"/>
              <a:t>. Their motto was ‘Dare to be Free’.</a:t>
            </a:r>
            <a:endParaRPr lang="en-GB" sz="2000" dirty="0"/>
          </a:p>
          <a:p>
            <a:pPr marL="0" indent="0">
              <a:buNone/>
            </a:pPr>
            <a:r>
              <a:rPr lang="en-GB" sz="2000" dirty="0"/>
              <a:t>The WFL was a non-violent militant </a:t>
            </a:r>
            <a:r>
              <a:rPr lang="en-GB" sz="2000" dirty="0" smtClean="0"/>
              <a:t>group. They targeted Government measures and emblems. </a:t>
            </a:r>
            <a:r>
              <a:rPr lang="en-GB" sz="2000" dirty="0"/>
              <a:t>Members began by refusing to pay their </a:t>
            </a:r>
            <a:r>
              <a:rPr lang="en-GB" sz="2000" dirty="0" smtClean="0"/>
              <a:t>taxes. Their method of protest was usually passive resistance.</a:t>
            </a:r>
            <a:endParaRPr lang="en-GB" sz="2000" dirty="0"/>
          </a:p>
          <a:p>
            <a:pPr marL="0" indent="0">
              <a:buNone/>
            </a:pPr>
            <a:r>
              <a:rPr lang="en-GB" sz="2000" dirty="0" smtClean="0"/>
              <a:t>An effective </a:t>
            </a:r>
            <a:r>
              <a:rPr lang="en-GB" sz="2000" dirty="0"/>
              <a:t>protest was the boycotting of </a:t>
            </a:r>
            <a:r>
              <a:rPr lang="en-GB" sz="2000" dirty="0" smtClean="0"/>
              <a:t>the 1911 census. The night in which Government collects information about where people live. (It is illegal not to give correct information.) </a:t>
            </a:r>
          </a:p>
          <a:p>
            <a:pPr marL="0" indent="0">
              <a:buNone/>
            </a:pPr>
            <a:r>
              <a:rPr lang="en-GB" sz="2000" dirty="0" smtClean="0"/>
              <a:t>Supporters ‘spoilt’ </a:t>
            </a:r>
            <a:r>
              <a:rPr lang="en-GB" sz="2000" dirty="0"/>
              <a:t>their forms by </a:t>
            </a:r>
            <a:r>
              <a:rPr lang="en-GB" sz="2000" dirty="0" smtClean="0"/>
              <a:t>writing slogans </a:t>
            </a:r>
            <a:r>
              <a:rPr lang="en-GB" sz="2000" dirty="0"/>
              <a:t>such as ‘No vote, no </a:t>
            </a:r>
            <a:r>
              <a:rPr lang="en-GB" sz="2000" dirty="0" smtClean="0"/>
              <a:t>census’. </a:t>
            </a:r>
            <a:r>
              <a:rPr lang="en-GB" sz="2000" dirty="0"/>
              <a:t>T</a:t>
            </a:r>
            <a:r>
              <a:rPr lang="en-GB" sz="2000" dirty="0" smtClean="0"/>
              <a:t>his badge, which belonged to pioneering barrister Helena Normanton, illustrates the protest.</a:t>
            </a:r>
            <a:endParaRPr lang="en-GB" sz="20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14" y="4298958"/>
            <a:ext cx="2591847" cy="241743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6269" y="1355529"/>
            <a:ext cx="2137330" cy="250116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9010" y="4634132"/>
            <a:ext cx="1831848" cy="1950720"/>
          </a:xfrm>
          <a:prstGeom prst="rect">
            <a:avLst/>
          </a:prstGeom>
        </p:spPr>
      </p:pic>
    </p:spTree>
    <p:extLst>
      <p:ext uri="{BB962C8B-B14F-4D97-AF65-F5344CB8AC3E}">
        <p14:creationId xmlns:p14="http://schemas.microsoft.com/office/powerpoint/2010/main" val="25355411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543" y="196949"/>
            <a:ext cx="10769675" cy="1073502"/>
          </a:xfrm>
        </p:spPr>
        <p:txBody>
          <a:bodyPr>
            <a:normAutofit fontScale="90000"/>
          </a:bodyPr>
          <a:lstStyle/>
          <a:p>
            <a:r>
              <a:rPr lang="en-GB" dirty="0" smtClean="0"/>
              <a:t>WFL Leadership: Charlotte </a:t>
            </a:r>
            <a:r>
              <a:rPr lang="en-GB" dirty="0" err="1" smtClean="0"/>
              <a:t>Despard</a:t>
            </a:r>
            <a:r>
              <a:rPr lang="en-GB" dirty="0" smtClean="0"/>
              <a:t> &amp; Committee</a:t>
            </a:r>
            <a:endParaRPr lang="en-GB" dirty="0"/>
          </a:p>
        </p:txBody>
      </p:sp>
      <p:sp>
        <p:nvSpPr>
          <p:cNvPr id="7" name="Content Placeholder 6"/>
          <p:cNvSpPr>
            <a:spLocks noGrp="1"/>
          </p:cNvSpPr>
          <p:nvPr>
            <p:ph sz="half" idx="2"/>
          </p:nvPr>
        </p:nvSpPr>
        <p:spPr>
          <a:xfrm>
            <a:off x="5688701" y="1270450"/>
            <a:ext cx="5923370" cy="5404532"/>
          </a:xfrm>
        </p:spPr>
        <p:txBody>
          <a:bodyPr>
            <a:noAutofit/>
          </a:bodyPr>
          <a:lstStyle/>
          <a:p>
            <a:pPr marL="0" indent="0">
              <a:buNone/>
            </a:pPr>
            <a:r>
              <a:rPr lang="en-GB" sz="2000" dirty="0" smtClean="0"/>
              <a:t>The WFL leadership was democratic with a group of women making decisions. Charlotte </a:t>
            </a:r>
            <a:r>
              <a:rPr lang="en-GB" sz="2000" dirty="0" err="1" smtClean="0"/>
              <a:t>Despard</a:t>
            </a:r>
            <a:r>
              <a:rPr lang="en-GB" sz="2000" dirty="0" smtClean="0"/>
              <a:t> was elected leader, though was considered autocratic by some after 1912.</a:t>
            </a:r>
          </a:p>
          <a:p>
            <a:pPr marL="0" indent="0">
              <a:buNone/>
            </a:pPr>
            <a:r>
              <a:rPr lang="en-GB" sz="2000" dirty="0" smtClean="0"/>
              <a:t>The image on the left shows Edith How-Martyn (honorary secretary), Charlotte </a:t>
            </a:r>
            <a:r>
              <a:rPr lang="en-GB" sz="2000" dirty="0" err="1" smtClean="0"/>
              <a:t>Despard</a:t>
            </a:r>
            <a:r>
              <a:rPr lang="en-GB" sz="2000" dirty="0" smtClean="0"/>
              <a:t> smiling in the centre and Emma </a:t>
            </a:r>
            <a:r>
              <a:rPr lang="en-GB" sz="2000" dirty="0" err="1" smtClean="0"/>
              <a:t>Sproson</a:t>
            </a:r>
            <a:r>
              <a:rPr lang="en-GB" sz="2000" dirty="0" smtClean="0"/>
              <a:t> (member of the National Executive). </a:t>
            </a:r>
          </a:p>
          <a:p>
            <a:pPr marL="0" indent="0">
              <a:buNone/>
            </a:pPr>
            <a:r>
              <a:rPr lang="en-GB" sz="2000" dirty="0" smtClean="0"/>
              <a:t>Inset is a portrait of Teresa </a:t>
            </a:r>
            <a:r>
              <a:rPr lang="en-GB" sz="2000" dirty="0" err="1" smtClean="0"/>
              <a:t>Billington-Greig</a:t>
            </a:r>
            <a:r>
              <a:rPr lang="en-GB" sz="2000" dirty="0" smtClean="0"/>
              <a:t>, who co-founded the WFL, and promoted passive resistance as an effective form of protest. </a:t>
            </a:r>
          </a:p>
          <a:p>
            <a:pPr marL="0" indent="0">
              <a:buNone/>
            </a:pPr>
            <a:r>
              <a:rPr lang="en-GB" sz="2000" dirty="0"/>
              <a:t>M</a:t>
            </a:r>
            <a:r>
              <a:rPr lang="en-GB" sz="2000" dirty="0" smtClean="0"/>
              <a:t>embers of the group often carried out law breaking but non-violent ‘stunts’ to attract public attention. E.g. Muriel Matters and Helen Fox chained themselves to the grille that fenced off the Ladies’ </a:t>
            </a:r>
            <a:r>
              <a:rPr lang="en-GB" sz="2000" dirty="0"/>
              <a:t>G</a:t>
            </a:r>
            <a:r>
              <a:rPr lang="en-GB" sz="2000" dirty="0" smtClean="0"/>
              <a:t>allery in the House of Commons. The grille had to be removed to detach the women from it.</a:t>
            </a:r>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91543" y="1270450"/>
            <a:ext cx="4255586" cy="4601606"/>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7140" y="3697857"/>
            <a:ext cx="1828799" cy="2904297"/>
          </a:xfrm>
          <a:prstGeom prst="rect">
            <a:avLst/>
          </a:prstGeom>
        </p:spPr>
      </p:pic>
    </p:spTree>
    <p:extLst>
      <p:ext uri="{BB962C8B-B14F-4D97-AF65-F5344CB8AC3E}">
        <p14:creationId xmlns:p14="http://schemas.microsoft.com/office/powerpoint/2010/main" val="30415433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297" y="281355"/>
            <a:ext cx="10876503" cy="1409334"/>
          </a:xfrm>
        </p:spPr>
        <p:txBody>
          <a:bodyPr/>
          <a:lstStyle/>
          <a:p>
            <a:r>
              <a:rPr lang="en-GB" dirty="0"/>
              <a:t>WFL </a:t>
            </a:r>
            <a:r>
              <a:rPr lang="en-GB" dirty="0" smtClean="0"/>
              <a:t>Activist: Eunice Guthrie Murray</a:t>
            </a:r>
            <a:endParaRPr lang="en-GB" dirty="0"/>
          </a:p>
        </p:txBody>
      </p:sp>
      <p:sp>
        <p:nvSpPr>
          <p:cNvPr id="4" name="Content Placeholder 3"/>
          <p:cNvSpPr>
            <a:spLocks noGrp="1"/>
          </p:cNvSpPr>
          <p:nvPr>
            <p:ph sz="half" idx="2"/>
          </p:nvPr>
        </p:nvSpPr>
        <p:spPr>
          <a:xfrm>
            <a:off x="5801988" y="1601675"/>
            <a:ext cx="6012384" cy="4924769"/>
          </a:xfrm>
        </p:spPr>
        <p:txBody>
          <a:bodyPr>
            <a:normAutofit fontScale="92500"/>
          </a:bodyPr>
          <a:lstStyle/>
          <a:p>
            <a:pPr marL="0" indent="0">
              <a:buNone/>
            </a:pPr>
            <a:r>
              <a:rPr lang="en-GB" sz="2200" dirty="0" smtClean="0"/>
              <a:t>Eunice Guthrie Murray recorded events in the movement for women’s suffrage in her diary. She was a member of the WFL and secretary for the members of the group across Scotland not in the cities of Dundee, Edinburgh or Glasgow.</a:t>
            </a:r>
          </a:p>
          <a:p>
            <a:pPr marL="0" indent="0">
              <a:buNone/>
            </a:pPr>
            <a:r>
              <a:rPr lang="en-GB" sz="2200" dirty="0" smtClean="0"/>
              <a:t>Murray campaigned by speaking, conducting surveys on suffrage and writing pamphlets, such as </a:t>
            </a:r>
            <a:r>
              <a:rPr lang="en-GB" sz="2200" i="1" dirty="0" smtClean="0"/>
              <a:t>The Illogical Sex</a:t>
            </a:r>
            <a:r>
              <a:rPr lang="en-GB" sz="2200" dirty="0" smtClean="0"/>
              <a:t>. She was arrested in 1913 for attempting to address a meeting near Downing Street but did not agree with the escalating violence of the WSPU campaign. </a:t>
            </a:r>
          </a:p>
          <a:p>
            <a:pPr marL="0" indent="0">
              <a:buNone/>
            </a:pPr>
            <a:r>
              <a:rPr lang="en-GB" sz="2200" dirty="0" smtClean="0"/>
              <a:t>Murray attended the 1913 International Woman Suffrage Alliance conference in Budapest. This was the 7</a:t>
            </a:r>
            <a:r>
              <a:rPr lang="en-GB" sz="2200" baseline="30000" dirty="0" smtClean="0"/>
              <a:t>th</a:t>
            </a:r>
            <a:r>
              <a:rPr lang="en-GB" sz="2200" dirty="0" smtClean="0"/>
              <a:t> such conference, the first was in 1901, and the last before World War One.</a:t>
            </a:r>
          </a:p>
          <a:p>
            <a:pPr marL="0" indent="0">
              <a:buNone/>
            </a:pPr>
            <a:r>
              <a:rPr lang="en-GB" sz="2200" dirty="0" smtClean="0"/>
              <a:t>Question: Why might some activists who wanted to do ‘deeds’ </a:t>
            </a:r>
            <a:r>
              <a:rPr lang="en-GB" sz="2200" dirty="0" smtClean="0"/>
              <a:t>campaign </a:t>
            </a:r>
            <a:r>
              <a:rPr lang="en-GB" sz="2200" dirty="0" smtClean="0"/>
              <a:t>like Murray and the WFL?</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1644" y="2189591"/>
            <a:ext cx="2799752" cy="4336853"/>
          </a:xfrm>
          <a:prstGeom prst="rect">
            <a:avLst/>
          </a:prstGeom>
        </p:spPr>
      </p:pic>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77297" y="1690688"/>
            <a:ext cx="2724106" cy="4351338"/>
          </a:xfrm>
        </p:spPr>
      </p:pic>
    </p:spTree>
    <p:extLst>
      <p:ext uri="{BB962C8B-B14F-4D97-AF65-F5344CB8AC3E}">
        <p14:creationId xmlns:p14="http://schemas.microsoft.com/office/powerpoint/2010/main" val="122977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0" y="146298"/>
            <a:ext cx="5181600" cy="1010864"/>
          </a:xfrm>
        </p:spPr>
        <p:txBody>
          <a:bodyPr/>
          <a:lstStyle/>
          <a:p>
            <a:r>
              <a:rPr lang="en-GB" dirty="0" smtClean="0"/>
              <a:t>Introduction</a:t>
            </a:r>
            <a:endParaRPr lang="en-GB"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82717" y="146298"/>
            <a:ext cx="5254430" cy="6568828"/>
          </a:xfrm>
        </p:spPr>
      </p:pic>
      <p:sp>
        <p:nvSpPr>
          <p:cNvPr id="4" name="Content Placeholder 3"/>
          <p:cNvSpPr>
            <a:spLocks noGrp="1"/>
          </p:cNvSpPr>
          <p:nvPr>
            <p:ph sz="half" idx="2"/>
          </p:nvPr>
        </p:nvSpPr>
        <p:spPr>
          <a:xfrm>
            <a:off x="6172200" y="1157161"/>
            <a:ext cx="5601712" cy="5397387"/>
          </a:xfrm>
        </p:spPr>
        <p:txBody>
          <a:bodyPr>
            <a:noAutofit/>
          </a:bodyPr>
          <a:lstStyle/>
          <a:p>
            <a:pPr marL="0" indent="0">
              <a:buNone/>
            </a:pPr>
            <a:r>
              <a:rPr lang="en-GB" sz="3200" dirty="0"/>
              <a:t>The campaign to </a:t>
            </a:r>
            <a:r>
              <a:rPr lang="en-GB" sz="3200" dirty="0" smtClean="0"/>
              <a:t>get women a vote in national elections was </a:t>
            </a:r>
            <a:r>
              <a:rPr lang="en-GB" sz="3200" dirty="0"/>
              <a:t>a long and bitter struggle taking 52 years, from 1866 to 1918. </a:t>
            </a:r>
          </a:p>
          <a:p>
            <a:pPr marL="0" indent="0">
              <a:buNone/>
            </a:pPr>
            <a:r>
              <a:rPr lang="en-GB" sz="3200" dirty="0"/>
              <a:t>Women used lawful and unlawful methods to </a:t>
            </a:r>
            <a:r>
              <a:rPr lang="en-GB" sz="3200" dirty="0" smtClean="0"/>
              <a:t>campaign for </a:t>
            </a:r>
            <a:r>
              <a:rPr lang="en-GB" sz="3200" dirty="0"/>
              <a:t>the </a:t>
            </a:r>
            <a:r>
              <a:rPr lang="en-GB" sz="3200" dirty="0" smtClean="0"/>
              <a:t>vote. </a:t>
            </a:r>
            <a:endParaRPr lang="en-GB" sz="3200" dirty="0"/>
          </a:p>
          <a:p>
            <a:pPr marL="0" indent="0">
              <a:buNone/>
            </a:pPr>
            <a:r>
              <a:rPr lang="en-GB" sz="3200" dirty="0" smtClean="0"/>
              <a:t>It was another 10 </a:t>
            </a:r>
            <a:r>
              <a:rPr lang="en-GB" sz="3200" dirty="0"/>
              <a:t>years before women </a:t>
            </a:r>
            <a:r>
              <a:rPr lang="en-GB" sz="3200" dirty="0" smtClean="0"/>
              <a:t>had the </a:t>
            </a:r>
            <a:r>
              <a:rPr lang="en-GB" sz="3200" dirty="0"/>
              <a:t>vote on equal terms with men in 1928.</a:t>
            </a:r>
          </a:p>
        </p:txBody>
      </p:sp>
    </p:spTree>
    <p:extLst>
      <p:ext uri="{BB962C8B-B14F-4D97-AF65-F5344CB8AC3E}">
        <p14:creationId xmlns:p14="http://schemas.microsoft.com/office/powerpoint/2010/main" val="6582038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3D5B0F-0761-184A-BC3F-43932115BE4E}"/>
              </a:ext>
            </a:extLst>
          </p:cNvPr>
          <p:cNvSpPr>
            <a:spLocks noGrp="1"/>
          </p:cNvSpPr>
          <p:nvPr>
            <p:ph type="title"/>
          </p:nvPr>
        </p:nvSpPr>
        <p:spPr>
          <a:xfrm>
            <a:off x="647364" y="234669"/>
            <a:ext cx="10708024" cy="1189529"/>
          </a:xfrm>
        </p:spPr>
        <p:txBody>
          <a:bodyPr/>
          <a:lstStyle/>
          <a:p>
            <a:r>
              <a:rPr lang="en-US" dirty="0"/>
              <a:t>Activity: Campaign Tactics</a:t>
            </a:r>
          </a:p>
        </p:txBody>
      </p:sp>
      <p:sp>
        <p:nvSpPr>
          <p:cNvPr id="3" name="Content Placeholder 2">
            <a:extLst>
              <a:ext uri="{FF2B5EF4-FFF2-40B4-BE49-F238E27FC236}">
                <a16:creationId xmlns:a16="http://schemas.microsoft.com/office/drawing/2014/main" xmlns="" id="{976F56E9-EFA3-8948-A60E-3BBDDF8F5F63}"/>
              </a:ext>
            </a:extLst>
          </p:cNvPr>
          <p:cNvSpPr>
            <a:spLocks noGrp="1"/>
          </p:cNvSpPr>
          <p:nvPr>
            <p:ph sz="half" idx="2"/>
          </p:nvPr>
        </p:nvSpPr>
        <p:spPr>
          <a:xfrm>
            <a:off x="647364" y="1424198"/>
            <a:ext cx="5818172" cy="5138443"/>
          </a:xfrm>
        </p:spPr>
        <p:txBody>
          <a:bodyPr>
            <a:noAutofit/>
          </a:bodyPr>
          <a:lstStyle/>
          <a:p>
            <a:pPr marL="0" indent="0">
              <a:buNone/>
            </a:pPr>
            <a:r>
              <a:rPr lang="en-US" sz="2000" dirty="0" smtClean="0"/>
              <a:t>In </a:t>
            </a:r>
            <a:r>
              <a:rPr lang="en-US" sz="2000" dirty="0"/>
              <a:t>groups design a law-abiding protest event, around either a historical or a contemporary political issue.</a:t>
            </a:r>
          </a:p>
          <a:p>
            <a:pPr marL="0" indent="0">
              <a:buNone/>
            </a:pPr>
            <a:r>
              <a:rPr lang="en-US" sz="2000" dirty="0"/>
              <a:t>Think about:</a:t>
            </a:r>
          </a:p>
          <a:p>
            <a:r>
              <a:rPr lang="en-US" sz="2000" dirty="0"/>
              <a:t>a good slogan</a:t>
            </a:r>
          </a:p>
          <a:p>
            <a:r>
              <a:rPr lang="en-US" sz="2000" dirty="0"/>
              <a:t>what images to use</a:t>
            </a:r>
          </a:p>
          <a:p>
            <a:r>
              <a:rPr lang="en-US" sz="2000" dirty="0"/>
              <a:t>what social media to </a:t>
            </a:r>
            <a:r>
              <a:rPr lang="en-US" sz="2000" dirty="0" smtClean="0"/>
              <a:t>use</a:t>
            </a:r>
            <a:endParaRPr lang="en-US" sz="2000" dirty="0"/>
          </a:p>
          <a:p>
            <a:r>
              <a:rPr lang="en-US" sz="2000" dirty="0"/>
              <a:t>the format: a public meeting? a flash mob? </a:t>
            </a:r>
          </a:p>
          <a:p>
            <a:r>
              <a:rPr lang="en-US" sz="2000" dirty="0"/>
              <a:t>d</a:t>
            </a:r>
            <a:r>
              <a:rPr lang="en-US" sz="2000" dirty="0" smtClean="0"/>
              <a:t>esign</a:t>
            </a:r>
            <a:r>
              <a:rPr lang="en-US" sz="2000" dirty="0"/>
              <a:t>, e.g. banners, emoji icon </a:t>
            </a:r>
          </a:p>
          <a:p>
            <a:r>
              <a:rPr lang="en-US" sz="2000" dirty="0"/>
              <a:t>what problems might you </a:t>
            </a:r>
            <a:r>
              <a:rPr lang="en-US" sz="2000" dirty="0" smtClean="0"/>
              <a:t>face</a:t>
            </a:r>
            <a:endParaRPr lang="en-US" sz="2000" dirty="0"/>
          </a:p>
          <a:p>
            <a:r>
              <a:rPr lang="en-US" sz="2000" dirty="0"/>
              <a:t>who might </a:t>
            </a:r>
            <a:r>
              <a:rPr lang="en-US" sz="2000" dirty="0" smtClean="0"/>
              <a:t>object</a:t>
            </a:r>
            <a:endParaRPr lang="en-US" sz="2000" dirty="0"/>
          </a:p>
          <a:p>
            <a:r>
              <a:rPr lang="en-US" sz="2000" dirty="0"/>
              <a:t>Persuading </a:t>
            </a:r>
            <a:r>
              <a:rPr lang="en-US" sz="2000" dirty="0" smtClean="0"/>
              <a:t>objectors</a:t>
            </a:r>
            <a:endParaRPr lang="en-US" sz="2000" dirty="0"/>
          </a:p>
          <a:p>
            <a:pPr marL="0" indent="0">
              <a:buNone/>
            </a:pPr>
            <a:r>
              <a:rPr lang="en-US" sz="2000" dirty="0" smtClean="0"/>
              <a:t>A </a:t>
            </a:r>
            <a:r>
              <a:rPr lang="en-US" sz="2000" dirty="0"/>
              <a:t>recent example of youth activism is </a:t>
            </a:r>
            <a:r>
              <a:rPr lang="en-US" sz="2000" dirty="0">
                <a:hlinkClick r:id="rId2"/>
              </a:rPr>
              <a:t>March for Our </a:t>
            </a:r>
            <a:r>
              <a:rPr lang="en-US" sz="2000" dirty="0" smtClean="0">
                <a:hlinkClick r:id="rId2"/>
              </a:rPr>
              <a:t>Lives</a:t>
            </a:r>
            <a:r>
              <a:rPr lang="en-US" sz="2000" dirty="0" smtClean="0"/>
              <a:t>. </a:t>
            </a:r>
          </a:p>
          <a:p>
            <a:pPr marL="0" indent="0">
              <a:buNone/>
            </a:pPr>
            <a:r>
              <a:rPr lang="en-US" sz="2000" dirty="0" smtClean="0"/>
              <a:t>See also the campaign planner sheets </a:t>
            </a:r>
            <a:r>
              <a:rPr lang="en-US" sz="2000" dirty="0" smtClean="0">
                <a:hlinkClick r:id="rId3"/>
              </a:rPr>
              <a:t>here</a:t>
            </a:r>
            <a:r>
              <a:rPr lang="en-US" sz="2000" dirty="0"/>
              <a:t>.</a:t>
            </a:r>
            <a:r>
              <a:rPr lang="en-US" sz="2000" dirty="0" smtClean="0"/>
              <a:t> </a:t>
            </a:r>
            <a:endParaRPr lang="en-US" sz="2000" dirty="0"/>
          </a:p>
        </p:txBody>
      </p:sp>
      <p:sp>
        <p:nvSpPr>
          <p:cNvPr id="5" name="Text Placeholder 4">
            <a:extLst>
              <a:ext uri="{FF2B5EF4-FFF2-40B4-BE49-F238E27FC236}">
                <a16:creationId xmlns:a16="http://schemas.microsoft.com/office/drawing/2014/main" xmlns="" id="{E39F8CBC-AEBB-3D4C-A600-5E6A84FDB2B4}"/>
              </a:ext>
            </a:extLst>
          </p:cNvPr>
          <p:cNvSpPr>
            <a:spLocks noGrp="1"/>
          </p:cNvSpPr>
          <p:nvPr>
            <p:ph type="body" sz="quarter" idx="3"/>
          </p:nvPr>
        </p:nvSpPr>
        <p:spPr>
          <a:xfrm>
            <a:off x="6603100" y="1424199"/>
            <a:ext cx="5049430" cy="890124"/>
          </a:xfrm>
        </p:spPr>
        <p:txBody>
          <a:bodyPr>
            <a:normAutofit fontScale="70000" lnSpcReduction="20000"/>
          </a:bodyPr>
          <a:lstStyle/>
          <a:p>
            <a:r>
              <a:rPr lang="en-US" dirty="0"/>
              <a:t>The image is of the Drummers Union for </a:t>
            </a:r>
            <a:r>
              <a:rPr lang="en-US" dirty="0" smtClean="0"/>
              <a:t>younger militant </a:t>
            </a:r>
            <a:r>
              <a:rPr lang="en-US" dirty="0"/>
              <a:t>members of the Suffrage movement </a:t>
            </a:r>
            <a:r>
              <a:rPr lang="en-US" dirty="0" smtClean="0"/>
              <a:t>– </a:t>
            </a:r>
            <a:r>
              <a:rPr lang="en-US" dirty="0"/>
              <a:t>boys and girls between 6 and 21 – aiming to break down class and sex prejudice.</a:t>
            </a:r>
          </a:p>
        </p:txBody>
      </p:sp>
      <p:pic>
        <p:nvPicPr>
          <p:cNvPr id="4" name="Content Placeholder 3"/>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6603100" y="2505075"/>
            <a:ext cx="5049431" cy="3684588"/>
          </a:xfrm>
        </p:spPr>
      </p:pic>
    </p:spTree>
    <p:extLst>
      <p:ext uri="{BB962C8B-B14F-4D97-AF65-F5344CB8AC3E}">
        <p14:creationId xmlns:p14="http://schemas.microsoft.com/office/powerpoint/2010/main" val="4815693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FFDDE0E6-810E-774A-AF8D-EEF3EDC310A5}"/>
              </a:ext>
            </a:extLst>
          </p:cNvPr>
          <p:cNvSpPr>
            <a:spLocks noGrp="1"/>
          </p:cNvSpPr>
          <p:nvPr>
            <p:ph type="title"/>
          </p:nvPr>
        </p:nvSpPr>
        <p:spPr>
          <a:xfrm>
            <a:off x="839788" y="457200"/>
            <a:ext cx="5374895" cy="1913766"/>
          </a:xfrm>
        </p:spPr>
        <p:txBody>
          <a:bodyPr>
            <a:noAutofit/>
          </a:bodyPr>
          <a:lstStyle/>
          <a:p>
            <a:r>
              <a:rPr lang="en-US" sz="4400" dirty="0"/>
              <a:t>1913: A</a:t>
            </a:r>
            <a:r>
              <a:rPr lang="en-US" sz="4400" dirty="0" smtClean="0"/>
              <a:t> </a:t>
            </a:r>
            <a:r>
              <a:rPr lang="en-US" sz="4400" dirty="0"/>
              <a:t>Year in </a:t>
            </a:r>
            <a:r>
              <a:rPr lang="en-US" sz="4400" dirty="0" smtClean="0"/>
              <a:t>the Suffrage Campaign </a:t>
            </a:r>
            <a:endParaRPr lang="en-US" sz="4400" dirty="0"/>
          </a:p>
        </p:txBody>
      </p:sp>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95901" y="243576"/>
            <a:ext cx="4014632" cy="5403850"/>
          </a:xfrm>
        </p:spPr>
      </p:pic>
      <p:sp>
        <p:nvSpPr>
          <p:cNvPr id="7" name="Text Placeholder 6">
            <a:extLst>
              <a:ext uri="{FF2B5EF4-FFF2-40B4-BE49-F238E27FC236}">
                <a16:creationId xmlns:a16="http://schemas.microsoft.com/office/drawing/2014/main" xmlns="" id="{6C41A879-E2B8-D445-BEF5-0C7683DEDBA5}"/>
              </a:ext>
            </a:extLst>
          </p:cNvPr>
          <p:cNvSpPr>
            <a:spLocks noGrp="1"/>
          </p:cNvSpPr>
          <p:nvPr>
            <p:ph type="body" sz="half" idx="2"/>
          </p:nvPr>
        </p:nvSpPr>
        <p:spPr>
          <a:xfrm>
            <a:off x="776834" y="3123526"/>
            <a:ext cx="4482989" cy="2523900"/>
          </a:xfrm>
        </p:spPr>
        <p:txBody>
          <a:bodyPr>
            <a:normAutofit lnSpcReduction="10000"/>
          </a:bodyPr>
          <a:lstStyle/>
          <a:p>
            <a:r>
              <a:rPr lang="en-US" sz="2400" dirty="0" smtClean="0"/>
              <a:t>The campaign tactics of the WSPU became more violent from March 1912, including arson and bombs against property.</a:t>
            </a:r>
          </a:p>
          <a:p>
            <a:endParaRPr lang="en-US" sz="2400" dirty="0"/>
          </a:p>
          <a:p>
            <a:r>
              <a:rPr lang="en-US" sz="2400" dirty="0" smtClean="0"/>
              <a:t>The government’s response was to not give way at any cost.</a:t>
            </a:r>
            <a:endParaRPr lang="en-US" sz="2400" dirty="0"/>
          </a:p>
        </p:txBody>
      </p:sp>
      <p:sp>
        <p:nvSpPr>
          <p:cNvPr id="3" name="TextBox 2"/>
          <p:cNvSpPr txBox="1"/>
          <p:nvPr/>
        </p:nvSpPr>
        <p:spPr>
          <a:xfrm>
            <a:off x="7095901" y="5841370"/>
            <a:ext cx="4014632" cy="1015663"/>
          </a:xfrm>
          <a:prstGeom prst="rect">
            <a:avLst/>
          </a:prstGeom>
          <a:noFill/>
        </p:spPr>
        <p:txBody>
          <a:bodyPr wrap="square" rtlCol="0">
            <a:spAutoFit/>
          </a:bodyPr>
          <a:lstStyle/>
          <a:p>
            <a:r>
              <a:rPr lang="en-GB" sz="2000" b="1" dirty="0" smtClean="0">
                <a:latin typeface="+mj-lt"/>
              </a:rPr>
              <a:t>Poster designed by Mary </a:t>
            </a:r>
            <a:r>
              <a:rPr lang="en-GB" sz="2000" b="1" dirty="0" err="1" smtClean="0">
                <a:latin typeface="+mj-lt"/>
              </a:rPr>
              <a:t>Sargant</a:t>
            </a:r>
            <a:r>
              <a:rPr lang="en-GB" sz="2000" b="1" dirty="0" smtClean="0">
                <a:latin typeface="+mj-lt"/>
              </a:rPr>
              <a:t> Florence for the Artists’ Suffrage League, 1908</a:t>
            </a:r>
            <a:endParaRPr lang="en-GB" sz="2000" b="1" dirty="0">
              <a:latin typeface="+mj-lt"/>
            </a:endParaRPr>
          </a:p>
        </p:txBody>
      </p:sp>
    </p:spTree>
    <p:extLst>
      <p:ext uri="{BB962C8B-B14F-4D97-AF65-F5344CB8AC3E}">
        <p14:creationId xmlns:p14="http://schemas.microsoft.com/office/powerpoint/2010/main" val="7639494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4669"/>
            <a:ext cx="10515600" cy="1205713"/>
          </a:xfrm>
        </p:spPr>
        <p:txBody>
          <a:bodyPr/>
          <a:lstStyle/>
          <a:p>
            <a:r>
              <a:rPr lang="en-GB" dirty="0"/>
              <a:t>1913</a:t>
            </a:r>
            <a:r>
              <a:rPr lang="en-GB" dirty="0" smtClean="0"/>
              <a:t>: The Cat &amp; Mouse Act</a:t>
            </a:r>
            <a:endParaRPr lang="en-GB" dirty="0"/>
          </a:p>
        </p:txBody>
      </p:sp>
      <p:sp>
        <p:nvSpPr>
          <p:cNvPr id="4" name="Content Placeholder 3"/>
          <p:cNvSpPr>
            <a:spLocks noGrp="1"/>
          </p:cNvSpPr>
          <p:nvPr>
            <p:ph sz="half" idx="2"/>
          </p:nvPr>
        </p:nvSpPr>
        <p:spPr>
          <a:xfrm>
            <a:off x="4774301" y="1440382"/>
            <a:ext cx="6967242" cy="5122259"/>
          </a:xfrm>
        </p:spPr>
        <p:txBody>
          <a:bodyPr>
            <a:noAutofit/>
          </a:bodyPr>
          <a:lstStyle/>
          <a:p>
            <a:pPr marL="0" indent="0" fontAlgn="base">
              <a:buNone/>
            </a:pPr>
            <a:r>
              <a:rPr lang="en-GB" sz="2400" dirty="0" smtClean="0"/>
              <a:t>The increase in militant tactics and violence by the WSPU from March 1912 meant an increase in imprisoned suffragettes and hunger strikes. The force feeding of these women (and some men) attracted sympathy for the prisoners.</a:t>
            </a:r>
          </a:p>
          <a:p>
            <a:pPr marL="0" indent="0" fontAlgn="base">
              <a:buNone/>
            </a:pPr>
            <a:r>
              <a:rPr lang="en-GB" sz="2400" dirty="0" smtClean="0"/>
              <a:t>The Home Secretary Reginald McKenna brought in the 1913 </a:t>
            </a:r>
            <a:r>
              <a:rPr lang="en-GB" sz="2400" dirty="0"/>
              <a:t>Prisoners (Temporary Discharge for Ill-Health) Act</a:t>
            </a:r>
            <a:r>
              <a:rPr lang="en-GB" sz="2400" dirty="0" smtClean="0"/>
              <a:t>, known </a:t>
            </a:r>
            <a:r>
              <a:rPr lang="en-GB" sz="2400" dirty="0"/>
              <a:t>as the Cat and Mouse </a:t>
            </a:r>
            <a:r>
              <a:rPr lang="en-GB" sz="2400" dirty="0" smtClean="0"/>
              <a:t>Act.</a:t>
            </a:r>
            <a:r>
              <a:rPr lang="en-GB" sz="2400" dirty="0"/>
              <a:t> </a:t>
            </a:r>
            <a:endParaRPr lang="en-GB" sz="2400" dirty="0" smtClean="0"/>
          </a:p>
          <a:p>
            <a:pPr marL="0" indent="0" fontAlgn="base">
              <a:buNone/>
            </a:pPr>
            <a:r>
              <a:rPr lang="en-GB" sz="2400" dirty="0" smtClean="0"/>
              <a:t>This </a:t>
            </a:r>
            <a:r>
              <a:rPr lang="en-GB" sz="2400" dirty="0"/>
              <a:t>Act </a:t>
            </a:r>
            <a:r>
              <a:rPr lang="en-GB" sz="2400" dirty="0" smtClean="0"/>
              <a:t>released prisoners </a:t>
            </a:r>
            <a:r>
              <a:rPr lang="en-GB" sz="2400" dirty="0"/>
              <a:t>who </a:t>
            </a:r>
            <a:r>
              <a:rPr lang="en-GB" sz="2400" dirty="0" smtClean="0"/>
              <a:t>were dangerously weakened </a:t>
            </a:r>
            <a:r>
              <a:rPr lang="en-GB" sz="2400" dirty="0"/>
              <a:t>by hunger </a:t>
            </a:r>
            <a:r>
              <a:rPr lang="en-GB" sz="2400" dirty="0" smtClean="0"/>
              <a:t>striking.</a:t>
            </a:r>
            <a:r>
              <a:rPr lang="en-GB" sz="2400" dirty="0"/>
              <a:t> </a:t>
            </a:r>
            <a:r>
              <a:rPr lang="en-GB" sz="2400" dirty="0" smtClean="0"/>
              <a:t>Once they were in better health, they were imprisoned and </a:t>
            </a:r>
            <a:r>
              <a:rPr lang="en-GB" sz="2400" dirty="0"/>
              <a:t>the process would </a:t>
            </a:r>
            <a:r>
              <a:rPr lang="en-GB" sz="2400" dirty="0" smtClean="0"/>
              <a:t>start again. In practice, many suffragettes tried to disappear and evade capture.</a:t>
            </a:r>
          </a:p>
          <a:p>
            <a:pPr marL="0" indent="0" fontAlgn="base">
              <a:buNone/>
            </a:pPr>
            <a:r>
              <a:rPr lang="en-GB" sz="2400" dirty="0" smtClean="0"/>
              <a:t>A link to the act is on the Parliament website </a:t>
            </a:r>
            <a:r>
              <a:rPr lang="en-GB" sz="2400" dirty="0" smtClean="0">
                <a:hlinkClick r:id="rId2"/>
              </a:rPr>
              <a:t>here</a:t>
            </a:r>
            <a:r>
              <a:rPr lang="en-GB" sz="2400" dirty="0" smtClean="0"/>
              <a:t>.</a:t>
            </a:r>
            <a:endParaRPr lang="en-GB" sz="2400"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0" y="1488096"/>
            <a:ext cx="3402027" cy="5074545"/>
          </a:xfrm>
        </p:spPr>
      </p:pic>
    </p:spTree>
    <p:extLst>
      <p:ext uri="{BB962C8B-B14F-4D97-AF65-F5344CB8AC3E}">
        <p14:creationId xmlns:p14="http://schemas.microsoft.com/office/powerpoint/2010/main" val="20459751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69" y="54571"/>
            <a:ext cx="11303564" cy="1207787"/>
          </a:xfrm>
        </p:spPr>
        <p:txBody>
          <a:bodyPr/>
          <a:lstStyle/>
          <a:p>
            <a:r>
              <a:rPr lang="en-GB" dirty="0" smtClean="0"/>
              <a:t>1913: Emily Wilding Davison at the Epsom Derby</a:t>
            </a:r>
            <a:endParaRPr lang="en-GB"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51269" y="1407467"/>
            <a:ext cx="1945461" cy="1891765"/>
          </a:xfrm>
        </p:spPr>
      </p:pic>
      <p:pic>
        <p:nvPicPr>
          <p:cNvPr id="3" name="um9GV6_AILM"/>
          <p:cNvPicPr>
            <a:picLocks noGrp="1" noRot="1" noChangeAspect="1"/>
          </p:cNvPicPr>
          <p:nvPr>
            <p:ph sz="half" idx="2"/>
            <a:videoFile r:link="rId1"/>
          </p:nvPr>
        </p:nvPicPr>
        <p:blipFill>
          <a:blip r:embed="rId4"/>
          <a:stretch>
            <a:fillRect/>
          </a:stretch>
        </p:blipFill>
        <p:spPr>
          <a:xfrm>
            <a:off x="1755971" y="3896062"/>
            <a:ext cx="3665692" cy="2571750"/>
          </a:xfrm>
          <a:prstGeom prst="rect">
            <a:avLst/>
          </a:prstGeom>
        </p:spPr>
      </p:pic>
      <p:sp>
        <p:nvSpPr>
          <p:cNvPr id="7" name="Rectangle 6"/>
          <p:cNvSpPr/>
          <p:nvPr/>
        </p:nvSpPr>
        <p:spPr>
          <a:xfrm>
            <a:off x="2646096" y="1262358"/>
            <a:ext cx="2924710" cy="2308324"/>
          </a:xfrm>
          <a:prstGeom prst="rect">
            <a:avLst/>
          </a:prstGeom>
        </p:spPr>
        <p:txBody>
          <a:bodyPr wrap="square">
            <a:spAutoFit/>
          </a:bodyPr>
          <a:lstStyle/>
          <a:p>
            <a:r>
              <a:rPr lang="en-GB" dirty="0" smtClean="0"/>
              <a:t>Left: Emily Wilding Davison’s return ticket from Epsom in the Women’s Library Collection.</a:t>
            </a:r>
          </a:p>
          <a:p>
            <a:endParaRPr lang="en-GB" dirty="0" smtClean="0"/>
          </a:p>
          <a:p>
            <a:r>
              <a:rPr lang="en-GB" dirty="0" smtClean="0"/>
              <a:t>Below: Film footage of Emily Wilding Davison (BFI / </a:t>
            </a:r>
            <a:r>
              <a:rPr lang="en-GB" dirty="0" err="1" smtClean="0"/>
              <a:t>Youtube</a:t>
            </a:r>
            <a:r>
              <a:rPr lang="en-GB" dirty="0" smtClean="0"/>
              <a:t>)</a:t>
            </a:r>
            <a:endParaRPr lang="en-GB" dirty="0"/>
          </a:p>
        </p:txBody>
      </p:sp>
      <p:sp>
        <p:nvSpPr>
          <p:cNvPr id="11" name="TextBox 10"/>
          <p:cNvSpPr txBox="1"/>
          <p:nvPr/>
        </p:nvSpPr>
        <p:spPr>
          <a:xfrm>
            <a:off x="6231988" y="1143277"/>
            <a:ext cx="5622845" cy="5324535"/>
          </a:xfrm>
          <a:prstGeom prst="rect">
            <a:avLst/>
          </a:prstGeom>
          <a:noFill/>
        </p:spPr>
        <p:txBody>
          <a:bodyPr wrap="square" rtlCol="0">
            <a:spAutoFit/>
          </a:bodyPr>
          <a:lstStyle/>
          <a:p>
            <a:r>
              <a:rPr lang="en-GB" sz="2000" dirty="0" smtClean="0"/>
              <a:t>The film </a:t>
            </a:r>
            <a:r>
              <a:rPr lang="en-GB" sz="2000" dirty="0"/>
              <a:t>footage shows Emily choosing </a:t>
            </a:r>
            <a:r>
              <a:rPr lang="en-GB" sz="2000" dirty="0" smtClean="0"/>
              <a:t>when to </a:t>
            </a:r>
            <a:r>
              <a:rPr lang="en-GB" sz="2000" dirty="0"/>
              <a:t>get under the white railings and stand in the path of the horses until </a:t>
            </a:r>
            <a:r>
              <a:rPr lang="en-GB" sz="2000" dirty="0" smtClean="0"/>
              <a:t>the King’s horse (Anmer) is </a:t>
            </a:r>
            <a:r>
              <a:rPr lang="en-GB" sz="2000" dirty="0"/>
              <a:t>within reach. What she actually intended we do not </a:t>
            </a:r>
            <a:r>
              <a:rPr lang="en-GB" sz="2000" dirty="0" smtClean="0"/>
              <a:t>know. It is generally agreed that </a:t>
            </a:r>
            <a:r>
              <a:rPr lang="en-GB" sz="2000" dirty="0"/>
              <a:t>she wanted to make a dramatic </a:t>
            </a:r>
            <a:r>
              <a:rPr lang="en-GB" sz="2000" dirty="0" smtClean="0"/>
              <a:t>gesture. </a:t>
            </a:r>
            <a:r>
              <a:rPr lang="en-GB" sz="2000" dirty="0"/>
              <a:t>She was knocked to the ground unconscious </a:t>
            </a:r>
            <a:r>
              <a:rPr lang="en-GB" sz="2000" dirty="0" smtClean="0"/>
              <a:t>and taken </a:t>
            </a:r>
            <a:r>
              <a:rPr lang="en-GB" sz="2000" dirty="0"/>
              <a:t>to h</a:t>
            </a:r>
            <a:r>
              <a:rPr lang="en-GB" sz="2000" dirty="0" smtClean="0"/>
              <a:t>ospital </a:t>
            </a:r>
            <a:r>
              <a:rPr lang="en-GB" sz="2000" dirty="0"/>
              <a:t>where she died 4 days later.</a:t>
            </a:r>
          </a:p>
          <a:p>
            <a:endParaRPr lang="en-GB" sz="2000" dirty="0"/>
          </a:p>
          <a:p>
            <a:r>
              <a:rPr lang="en-GB" sz="2000" dirty="0" smtClean="0"/>
              <a:t>The </a:t>
            </a:r>
            <a:r>
              <a:rPr lang="en-GB" sz="2000" dirty="0"/>
              <a:t>return portion of Emily's ticket from Epsom Racecourse to London was found in her purse, </a:t>
            </a:r>
            <a:r>
              <a:rPr lang="en-GB" sz="2000" dirty="0" smtClean="0"/>
              <a:t>indicating, perhaps, </a:t>
            </a:r>
            <a:r>
              <a:rPr lang="en-GB" sz="2000" dirty="0"/>
              <a:t>that she intended to travel back </a:t>
            </a:r>
            <a:r>
              <a:rPr lang="en-GB" sz="2000" dirty="0" smtClean="0"/>
              <a:t>home. It </a:t>
            </a:r>
            <a:r>
              <a:rPr lang="en-GB" sz="2000" dirty="0"/>
              <a:t>would </a:t>
            </a:r>
            <a:r>
              <a:rPr lang="en-GB" sz="2000" dirty="0" smtClean="0"/>
              <a:t>have </a:t>
            </a:r>
            <a:r>
              <a:rPr lang="en-GB" sz="2000" dirty="0"/>
              <a:t>been unusual to buy a </a:t>
            </a:r>
            <a:r>
              <a:rPr lang="en-GB" sz="2000" dirty="0" smtClean="0"/>
              <a:t>one </a:t>
            </a:r>
            <a:r>
              <a:rPr lang="en-GB" sz="2000" dirty="0"/>
              <a:t>way ticket to the racecourse </a:t>
            </a:r>
            <a:r>
              <a:rPr lang="en-GB" sz="2000" dirty="0" smtClean="0"/>
              <a:t>station</a:t>
            </a:r>
            <a:r>
              <a:rPr lang="en-GB" sz="2000" dirty="0"/>
              <a:t>.</a:t>
            </a:r>
            <a:r>
              <a:rPr lang="en-GB" sz="2000" dirty="0" smtClean="0"/>
              <a:t> </a:t>
            </a:r>
            <a:r>
              <a:rPr lang="en-GB" sz="2000" dirty="0"/>
              <a:t>Emily </a:t>
            </a:r>
            <a:r>
              <a:rPr lang="en-GB" sz="2000" dirty="0" smtClean="0"/>
              <a:t>was aware </a:t>
            </a:r>
            <a:r>
              <a:rPr lang="en-GB" sz="2000" dirty="0"/>
              <a:t>that as an ex-prisoner and known protestor she could be under police surveillance. </a:t>
            </a:r>
            <a:r>
              <a:rPr lang="en-GB" sz="2000" dirty="0" smtClean="0"/>
              <a:t>None of </a:t>
            </a:r>
            <a:r>
              <a:rPr lang="en-GB" sz="2000" dirty="0"/>
              <a:t>her friends knew her </a:t>
            </a:r>
            <a:r>
              <a:rPr lang="en-GB" sz="2000" dirty="0" smtClean="0"/>
              <a:t>intentions.</a:t>
            </a:r>
            <a:endParaRPr lang="en-GB" sz="2000" dirty="0"/>
          </a:p>
        </p:txBody>
      </p:sp>
    </p:spTree>
    <p:extLst>
      <p:ext uri="{BB962C8B-B14F-4D97-AF65-F5344CB8AC3E}">
        <p14:creationId xmlns:p14="http://schemas.microsoft.com/office/powerpoint/2010/main" val="28163890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154" y="129475"/>
            <a:ext cx="10900646" cy="1132884"/>
          </a:xfrm>
        </p:spPr>
        <p:txBody>
          <a:bodyPr/>
          <a:lstStyle/>
          <a:p>
            <a:r>
              <a:rPr lang="en-GB" dirty="0" smtClean="0"/>
              <a:t>1913: The </a:t>
            </a:r>
            <a:r>
              <a:rPr lang="en-GB" dirty="0"/>
              <a:t>G</a:t>
            </a:r>
            <a:r>
              <a:rPr lang="en-GB" dirty="0" smtClean="0"/>
              <a:t>reat Pilgrimage</a:t>
            </a:r>
            <a:endParaRPr lang="en-GB" dirty="0"/>
          </a:p>
        </p:txBody>
      </p:sp>
      <p:sp>
        <p:nvSpPr>
          <p:cNvPr id="3" name="Content Placeholder 2"/>
          <p:cNvSpPr>
            <a:spLocks noGrp="1"/>
          </p:cNvSpPr>
          <p:nvPr>
            <p:ph sz="half" idx="1"/>
          </p:nvPr>
        </p:nvSpPr>
        <p:spPr>
          <a:xfrm>
            <a:off x="391883" y="1262359"/>
            <a:ext cx="5596223" cy="5356927"/>
          </a:xfrm>
        </p:spPr>
        <p:txBody>
          <a:bodyPr>
            <a:noAutofit/>
          </a:bodyPr>
          <a:lstStyle/>
          <a:p>
            <a:pPr marL="0" indent="0">
              <a:buNone/>
            </a:pPr>
            <a:r>
              <a:rPr lang="en-GB" sz="2000" dirty="0" smtClean="0"/>
              <a:t>The NUWSS organised a peaceful pilgrimage of women from all parts of Britain to London in July 1913. This was partly </a:t>
            </a:r>
            <a:r>
              <a:rPr lang="en-GB" sz="2000" dirty="0"/>
              <a:t>i</a:t>
            </a:r>
            <a:r>
              <a:rPr lang="en-GB" sz="2000" dirty="0" smtClean="0"/>
              <a:t>n response to the Cat and Mouse Act and growing public repugnance at the arson and bomb attacks carried out by some militant suffragettes.</a:t>
            </a:r>
          </a:p>
          <a:p>
            <a:pPr marL="0" indent="0">
              <a:buNone/>
            </a:pPr>
            <a:r>
              <a:rPr lang="en-GB" sz="2000" dirty="0" smtClean="0"/>
              <a:t>The women on the march peacefully campaigned along the route with lectures and giving out fliers. They stressed they were law abiding suffragists. Sometimes they were met with anti-suffrage violence and even assaulted.  </a:t>
            </a:r>
          </a:p>
          <a:p>
            <a:pPr marL="0" indent="0">
              <a:buNone/>
            </a:pPr>
            <a:r>
              <a:rPr lang="en-GB" sz="2000" dirty="0" smtClean="0"/>
              <a:t>As the march reached London from the corners of the UK, more supporters joined the marchers. Millicent Garrett Fawcett (see picture) addressed thousands</a:t>
            </a:r>
            <a:r>
              <a:rPr lang="en-GB" sz="2000" dirty="0"/>
              <a:t> </a:t>
            </a:r>
            <a:r>
              <a:rPr lang="en-GB" sz="2000" dirty="0" smtClean="0"/>
              <a:t>on 26 July.</a:t>
            </a:r>
          </a:p>
          <a:p>
            <a:pPr marL="0" indent="0">
              <a:buNone/>
            </a:pPr>
            <a:r>
              <a:rPr lang="en-GB" sz="2000" dirty="0" smtClean="0"/>
              <a:t>Prime Minister Asquith met a delegation from the NUWSS on 8 August but no progress was made for votes for women with the government.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7689" y="3518510"/>
            <a:ext cx="4649454" cy="2995577"/>
          </a:xfrm>
          <a:prstGeom prst="rect">
            <a:avLst/>
          </a:prstGeo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506711" y="129474"/>
            <a:ext cx="4399370" cy="3533244"/>
          </a:xfrm>
        </p:spPr>
      </p:pic>
    </p:spTree>
    <p:extLst>
      <p:ext uri="{BB962C8B-B14F-4D97-AF65-F5344CB8AC3E}">
        <p14:creationId xmlns:p14="http://schemas.microsoft.com/office/powerpoint/2010/main" val="24019483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AF9252-0B3A-CB4C-85D1-6A5464D7C96A}"/>
              </a:ext>
            </a:extLst>
          </p:cNvPr>
          <p:cNvSpPr>
            <a:spLocks noGrp="1"/>
          </p:cNvSpPr>
          <p:nvPr>
            <p:ph type="title"/>
          </p:nvPr>
        </p:nvSpPr>
        <p:spPr>
          <a:xfrm>
            <a:off x="558350" y="226577"/>
            <a:ext cx="11425954" cy="1124793"/>
          </a:xfrm>
        </p:spPr>
        <p:txBody>
          <a:bodyPr/>
          <a:lstStyle/>
          <a:p>
            <a:r>
              <a:rPr lang="en-US" dirty="0"/>
              <a:t>Sources</a:t>
            </a:r>
            <a:r>
              <a:rPr lang="en-US" dirty="0" smtClean="0"/>
              <a:t>: Using </a:t>
            </a:r>
            <a:r>
              <a:rPr lang="en-US" dirty="0"/>
              <a:t>Primary Evidence</a:t>
            </a:r>
          </a:p>
        </p:txBody>
      </p:sp>
      <p:sp>
        <p:nvSpPr>
          <p:cNvPr id="3" name="Content Placeholder 2">
            <a:extLst>
              <a:ext uri="{FF2B5EF4-FFF2-40B4-BE49-F238E27FC236}">
                <a16:creationId xmlns:a16="http://schemas.microsoft.com/office/drawing/2014/main" xmlns="" id="{1096565F-36C7-9545-A828-12F2AAE8A74F}"/>
              </a:ext>
            </a:extLst>
          </p:cNvPr>
          <p:cNvSpPr>
            <a:spLocks noGrp="1"/>
          </p:cNvSpPr>
          <p:nvPr>
            <p:ph sz="half" idx="1"/>
          </p:nvPr>
        </p:nvSpPr>
        <p:spPr>
          <a:xfrm>
            <a:off x="558350" y="1351369"/>
            <a:ext cx="4936142" cy="5356928"/>
          </a:xfrm>
        </p:spPr>
        <p:txBody>
          <a:bodyPr>
            <a:noAutofit/>
          </a:bodyPr>
          <a:lstStyle/>
          <a:p>
            <a:pPr marL="0" indent="0">
              <a:buNone/>
            </a:pPr>
            <a:r>
              <a:rPr lang="en-US" sz="2000" dirty="0"/>
              <a:t>Archive </a:t>
            </a:r>
            <a:r>
              <a:rPr lang="en-US" sz="2000" dirty="0" smtClean="0"/>
              <a:t>material is a collection of  historical documents relating to a person or organization. The material offers primary source accounts of historical events and context.</a:t>
            </a:r>
          </a:p>
          <a:p>
            <a:pPr marL="0" indent="0">
              <a:buNone/>
            </a:pPr>
            <a:r>
              <a:rPr lang="en-US" sz="2000" dirty="0"/>
              <a:t>Q</a:t>
            </a:r>
            <a:r>
              <a:rPr lang="en-US" sz="2000" dirty="0" smtClean="0"/>
              <a:t>uestions can be applied to all archive material for greater historical understanding. </a:t>
            </a:r>
          </a:p>
          <a:p>
            <a:pPr marL="0" indent="0">
              <a:buNone/>
            </a:pPr>
            <a:r>
              <a:rPr lang="en-US" sz="2000" dirty="0" smtClean="0"/>
              <a:t>Apply these questions to this quotation from a letter in the archives of LSE Library:</a:t>
            </a:r>
          </a:p>
          <a:p>
            <a:pPr marL="0" indent="0">
              <a:buNone/>
            </a:pPr>
            <a:r>
              <a:rPr lang="en-US" sz="2000" dirty="0" smtClean="0"/>
              <a:t>Who is writing (or creating) the source?</a:t>
            </a:r>
          </a:p>
          <a:p>
            <a:pPr marL="0" indent="0">
              <a:buNone/>
            </a:pPr>
            <a:r>
              <a:rPr lang="en-US" sz="2000" dirty="0" smtClean="0"/>
              <a:t>Who is it for? </a:t>
            </a:r>
            <a:r>
              <a:rPr lang="en-US" sz="2000" dirty="0"/>
              <a:t>A</a:t>
            </a:r>
            <a:r>
              <a:rPr lang="en-US" sz="2000" dirty="0" smtClean="0"/>
              <a:t> public or private audience?</a:t>
            </a:r>
          </a:p>
          <a:p>
            <a:pPr marL="0" indent="0">
              <a:buNone/>
            </a:pPr>
            <a:r>
              <a:rPr lang="en-US" sz="2000" dirty="0" smtClean="0"/>
              <a:t>What does it say? What are the views expressed?</a:t>
            </a:r>
          </a:p>
          <a:p>
            <a:pPr marL="0" indent="0">
              <a:buNone/>
            </a:pPr>
            <a:r>
              <a:rPr lang="en-US" sz="2000" dirty="0" smtClean="0"/>
              <a:t>What is the date? Is the date important?</a:t>
            </a:r>
          </a:p>
          <a:p>
            <a:pPr marL="0" indent="0">
              <a:buNone/>
            </a:pPr>
            <a:r>
              <a:rPr lang="en-US" sz="2000" dirty="0" smtClean="0"/>
              <a:t>What do you think of the views expressed?</a:t>
            </a:r>
          </a:p>
        </p:txBody>
      </p:sp>
      <p:sp>
        <p:nvSpPr>
          <p:cNvPr id="4" name="Content Placeholder 3">
            <a:extLst>
              <a:ext uri="{FF2B5EF4-FFF2-40B4-BE49-F238E27FC236}">
                <a16:creationId xmlns:a16="http://schemas.microsoft.com/office/drawing/2014/main" xmlns="" id="{465D4F67-D87B-1C47-AD5D-E5D4841CA546}"/>
              </a:ext>
            </a:extLst>
          </p:cNvPr>
          <p:cNvSpPr>
            <a:spLocks noGrp="1"/>
          </p:cNvSpPr>
          <p:nvPr>
            <p:ph sz="half" idx="2"/>
          </p:nvPr>
        </p:nvSpPr>
        <p:spPr>
          <a:xfrm>
            <a:off x="5648241" y="1351369"/>
            <a:ext cx="6093301" cy="5203179"/>
          </a:xfrm>
        </p:spPr>
        <p:txBody>
          <a:bodyPr>
            <a:noAutofit/>
          </a:bodyPr>
          <a:lstStyle/>
          <a:p>
            <a:pPr marL="0" indent="0">
              <a:buNone/>
            </a:pPr>
            <a:r>
              <a:rPr lang="en-US" sz="2000" dirty="0" smtClean="0">
                <a:latin typeface="Courier New" panose="02070309020205020404" pitchFamily="49" charset="0"/>
                <a:cs typeface="Courier New" panose="02070309020205020404" pitchFamily="49" charset="0"/>
              </a:rPr>
              <a:t>Section of a letter from Herbert Asquith (Prime Minister) to Millicent Garrett Fawcett (President of the National Union of Women’s Suffrage Societies), 17 January 1914:</a:t>
            </a:r>
          </a:p>
          <a:p>
            <a:pPr marL="0" indent="0">
              <a:buNone/>
            </a:pPr>
            <a:endParaRPr lang="en-US" sz="1000" dirty="0" smtClean="0">
              <a:latin typeface="Courier New" panose="02070309020205020404" pitchFamily="49" charset="0"/>
              <a:cs typeface="Courier New" panose="02070309020205020404" pitchFamily="49" charset="0"/>
            </a:endParaRPr>
          </a:p>
          <a:p>
            <a:pPr marL="0" indent="0">
              <a:buNone/>
            </a:pPr>
            <a:r>
              <a:rPr lang="en-US" sz="2000" dirty="0" smtClean="0">
                <a:latin typeface="Courier New" panose="02070309020205020404" pitchFamily="49" charset="0"/>
                <a:cs typeface="Courier New" panose="02070309020205020404" pitchFamily="49" charset="0"/>
              </a:rPr>
              <a:t>“I have nothing to add to what I then said*, and with all respect to the members of the proposed deputation and those whom they represent, I cannot think that, in the circumstances, either their time or mine would be employed in again going over the ground.” </a:t>
            </a:r>
          </a:p>
          <a:p>
            <a:pPr marL="0" indent="0">
              <a:buNone/>
            </a:pPr>
            <a:endParaRPr lang="en-US" sz="1000" dirty="0" smtClean="0">
              <a:latin typeface="Courier New" panose="02070309020205020404" pitchFamily="49" charset="0"/>
              <a:cs typeface="Courier New" panose="02070309020205020404" pitchFamily="49" charset="0"/>
            </a:endParaRPr>
          </a:p>
          <a:p>
            <a:pPr marL="0" indent="0">
              <a:buNone/>
            </a:pPr>
            <a:r>
              <a:rPr lang="en-US" sz="2000" dirty="0" smtClean="0">
                <a:latin typeface="Courier New" panose="02070309020205020404" pitchFamily="49" charset="0"/>
                <a:cs typeface="Courier New" panose="02070309020205020404" pitchFamily="49" charset="0"/>
              </a:rPr>
              <a:t>* </a:t>
            </a:r>
            <a:r>
              <a:rPr lang="en-US" sz="1600" dirty="0" smtClean="0">
                <a:latin typeface="Courier New" panose="02070309020205020404" pitchFamily="49" charset="0"/>
                <a:cs typeface="Courier New" panose="02070309020205020404" pitchFamily="49" charset="0"/>
              </a:rPr>
              <a:t>Refers to the deputation to Asquith led by Garrett Fawcett on 8 August 1913 after the Great Pilgrimage organized by the NUWSS in July.</a:t>
            </a:r>
          </a:p>
        </p:txBody>
      </p:sp>
    </p:spTree>
    <p:extLst>
      <p:ext uri="{BB962C8B-B14F-4D97-AF65-F5344CB8AC3E}">
        <p14:creationId xmlns:p14="http://schemas.microsoft.com/office/powerpoint/2010/main" val="12099197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1381"/>
            <a:ext cx="10515600" cy="1003413"/>
          </a:xfrm>
        </p:spPr>
        <p:txBody>
          <a:bodyPr/>
          <a:lstStyle/>
          <a:p>
            <a:r>
              <a:rPr lang="en-GB" dirty="0" smtClean="0"/>
              <a:t>War: Behind the Scenes</a:t>
            </a:r>
            <a:endParaRPr lang="en-GB" dirty="0"/>
          </a:p>
        </p:txBody>
      </p:sp>
      <p:sp>
        <p:nvSpPr>
          <p:cNvPr id="4" name="Content Placeholder 3"/>
          <p:cNvSpPr>
            <a:spLocks noGrp="1"/>
          </p:cNvSpPr>
          <p:nvPr>
            <p:ph sz="half" idx="2"/>
          </p:nvPr>
        </p:nvSpPr>
        <p:spPr>
          <a:xfrm>
            <a:off x="4515729" y="1228400"/>
            <a:ext cx="7241998" cy="4987100"/>
          </a:xfrm>
        </p:spPr>
        <p:txBody>
          <a:bodyPr>
            <a:noAutofit/>
          </a:bodyPr>
          <a:lstStyle/>
          <a:p>
            <a:pPr marL="0" indent="0">
              <a:buNone/>
            </a:pPr>
            <a:r>
              <a:rPr lang="en-GB" sz="2000" dirty="0"/>
              <a:t>By </a:t>
            </a:r>
            <a:r>
              <a:rPr lang="en-GB" sz="2000" dirty="0" smtClean="0"/>
              <a:t>mid-1916 the </a:t>
            </a:r>
            <a:r>
              <a:rPr lang="en-GB" sz="2000" dirty="0"/>
              <a:t>government was considering electoral reform </a:t>
            </a:r>
            <a:r>
              <a:rPr lang="en-GB" sz="2000" dirty="0" smtClean="0"/>
              <a:t>so that all men fighting in the war would have the vote. MPs </a:t>
            </a:r>
            <a:r>
              <a:rPr lang="en-GB" sz="2000" dirty="0"/>
              <a:t>could not agree how far the reform should </a:t>
            </a:r>
            <a:r>
              <a:rPr lang="en-GB" sz="2000" dirty="0" smtClean="0"/>
              <a:t>go. Millicent </a:t>
            </a:r>
            <a:r>
              <a:rPr lang="en-GB" sz="2000" dirty="0"/>
              <a:t>Garrett Fawcett </a:t>
            </a:r>
            <a:r>
              <a:rPr lang="en-GB" sz="2000" dirty="0" smtClean="0"/>
              <a:t>lobbied parliament to </a:t>
            </a:r>
            <a:r>
              <a:rPr lang="en-GB" sz="2000" dirty="0"/>
              <a:t>ensure that women were not forgotten. </a:t>
            </a:r>
            <a:endParaRPr lang="en-GB" sz="2000" dirty="0" smtClean="0"/>
          </a:p>
          <a:p>
            <a:pPr marL="0" indent="0">
              <a:buNone/>
            </a:pPr>
            <a:r>
              <a:rPr lang="en-GB" sz="2000" dirty="0" smtClean="0"/>
              <a:t>In December 1916 Asquith resigned and Lloyd George took over as Prime Minister of the wartime coalition government. A month later the Speaker’s Conference, which was set up to look into electoral reform, recommended </a:t>
            </a:r>
            <a:r>
              <a:rPr lang="en-GB" sz="2000" dirty="0"/>
              <a:t>that </a:t>
            </a:r>
            <a:r>
              <a:rPr lang="en-GB" sz="2000" dirty="0" smtClean="0"/>
              <a:t>some women </a:t>
            </a:r>
            <a:r>
              <a:rPr lang="en-GB" sz="2000" dirty="0"/>
              <a:t>should be given the vote. </a:t>
            </a:r>
            <a:endParaRPr lang="en-GB" sz="2000" dirty="0" smtClean="0"/>
          </a:p>
          <a:p>
            <a:pPr marL="0" indent="0">
              <a:buNone/>
            </a:pPr>
            <a:r>
              <a:rPr lang="en-GB" sz="2000" dirty="0" smtClean="0"/>
              <a:t>Millicent Garrett Fawcett led a </a:t>
            </a:r>
            <a:r>
              <a:rPr lang="en-GB" sz="2000" dirty="0"/>
              <a:t>deputation </a:t>
            </a:r>
            <a:r>
              <a:rPr lang="en-GB" sz="2000" dirty="0" smtClean="0"/>
              <a:t>of women from the NUWSS to </a:t>
            </a:r>
            <a:r>
              <a:rPr lang="en-GB" sz="2000" dirty="0"/>
              <a:t>Prime Minister David Lloyd </a:t>
            </a:r>
            <a:r>
              <a:rPr lang="en-GB" sz="2000" dirty="0" smtClean="0"/>
              <a:t>George to negotiate terms for in </a:t>
            </a:r>
            <a:r>
              <a:rPr lang="en-GB" sz="2000" dirty="0"/>
              <a:t>March 1917.</a:t>
            </a:r>
          </a:p>
          <a:p>
            <a:pPr marL="0" indent="0">
              <a:buNone/>
            </a:pPr>
            <a:r>
              <a:rPr lang="en-GB" sz="2000" dirty="0" smtClean="0"/>
              <a:t>Millicent </a:t>
            </a:r>
            <a:r>
              <a:rPr lang="en-GB" sz="2000" dirty="0"/>
              <a:t>Garrett </a:t>
            </a:r>
            <a:r>
              <a:rPr lang="en-GB" sz="2000" dirty="0" smtClean="0"/>
              <a:t>Fawcett watched </a:t>
            </a:r>
            <a:r>
              <a:rPr lang="en-GB" sz="2000" dirty="0"/>
              <a:t>the House of Lords </a:t>
            </a:r>
            <a:r>
              <a:rPr lang="en-GB" sz="2000" dirty="0" smtClean="0"/>
              <a:t>Committee debate women’s suffrage on </a:t>
            </a:r>
            <a:r>
              <a:rPr lang="en-GB" sz="2000" dirty="0"/>
              <a:t>10 January </a:t>
            </a:r>
            <a:r>
              <a:rPr lang="en-GB" sz="2000" dirty="0" smtClean="0"/>
              <a:t>1918. Later writing, that she was ‘intensely anxious’ but the ‘size of the majority’ in favour ‘was more than double what I had expected’.</a:t>
            </a:r>
            <a:endParaRPr lang="en-GB" sz="2000"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1228401"/>
            <a:ext cx="3257045" cy="4987099"/>
          </a:xfrm>
        </p:spPr>
      </p:pic>
    </p:spTree>
    <p:extLst>
      <p:ext uri="{BB962C8B-B14F-4D97-AF65-F5344CB8AC3E}">
        <p14:creationId xmlns:p14="http://schemas.microsoft.com/office/powerpoint/2010/main" val="42573643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3858" y="365125"/>
            <a:ext cx="5979942" cy="1325563"/>
          </a:xfrm>
        </p:spPr>
        <p:txBody>
          <a:bodyPr/>
          <a:lstStyle/>
          <a:p>
            <a:r>
              <a:rPr lang="en-GB" dirty="0" smtClean="0"/>
              <a:t>Sources: Using Primary Evidence</a:t>
            </a:r>
            <a:endParaRPr lang="en-GB"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78303" y="193454"/>
            <a:ext cx="4121834" cy="6436287"/>
          </a:xfrm>
        </p:spPr>
      </p:pic>
      <p:sp>
        <p:nvSpPr>
          <p:cNvPr id="4" name="Content Placeholder 3"/>
          <p:cNvSpPr>
            <a:spLocks noGrp="1"/>
          </p:cNvSpPr>
          <p:nvPr>
            <p:ph sz="half" idx="2"/>
          </p:nvPr>
        </p:nvSpPr>
        <p:spPr>
          <a:xfrm>
            <a:off x="5373858" y="1825625"/>
            <a:ext cx="6428936" cy="4351338"/>
          </a:xfrm>
        </p:spPr>
        <p:txBody>
          <a:bodyPr>
            <a:normAutofit lnSpcReduction="10000"/>
          </a:bodyPr>
          <a:lstStyle/>
          <a:p>
            <a:pPr marL="0" indent="0">
              <a:buNone/>
            </a:pPr>
            <a:r>
              <a:rPr lang="en-GB" dirty="0"/>
              <a:t>Notes by Millicent Garrett Fawcett relating to a deputation to Prime Minister David Lloyd George, March </a:t>
            </a:r>
            <a:r>
              <a:rPr lang="en-GB" dirty="0" smtClean="0"/>
              <a:t>1917</a:t>
            </a:r>
          </a:p>
          <a:p>
            <a:pPr marL="0" indent="0">
              <a:buNone/>
            </a:pPr>
            <a:r>
              <a:rPr lang="en-GB" dirty="0"/>
              <a:t>Who is writing </a:t>
            </a:r>
            <a:r>
              <a:rPr lang="en-GB" dirty="0" smtClean="0"/>
              <a:t>the </a:t>
            </a:r>
            <a:r>
              <a:rPr lang="en-GB" dirty="0"/>
              <a:t>source?</a:t>
            </a:r>
          </a:p>
          <a:p>
            <a:pPr marL="0" indent="0">
              <a:buNone/>
            </a:pPr>
            <a:r>
              <a:rPr lang="en-GB" dirty="0" smtClean="0"/>
              <a:t>What </a:t>
            </a:r>
            <a:r>
              <a:rPr lang="en-GB" dirty="0"/>
              <a:t>does it say? What are the views expressed</a:t>
            </a:r>
            <a:r>
              <a:rPr lang="en-GB" dirty="0" smtClean="0"/>
              <a:t>?</a:t>
            </a:r>
          </a:p>
          <a:p>
            <a:pPr marL="0" indent="0">
              <a:buNone/>
            </a:pPr>
            <a:r>
              <a:rPr lang="en-GB" dirty="0" smtClean="0"/>
              <a:t>What do you think ‘a democratic direction’ means’? Why is she worried about the ‘safety of the scheme’?</a:t>
            </a:r>
            <a:endParaRPr lang="en-GB" dirty="0"/>
          </a:p>
          <a:p>
            <a:pPr marL="0" indent="0">
              <a:buNone/>
            </a:pPr>
            <a:r>
              <a:rPr lang="en-GB" dirty="0"/>
              <a:t>What is the date? Is the date important</a:t>
            </a:r>
            <a:r>
              <a:rPr lang="en-GB" dirty="0" smtClean="0"/>
              <a:t>?</a:t>
            </a:r>
            <a:endParaRPr lang="en-GB" dirty="0"/>
          </a:p>
        </p:txBody>
      </p:sp>
    </p:spTree>
    <p:extLst>
      <p:ext uri="{BB962C8B-B14F-4D97-AF65-F5344CB8AC3E}">
        <p14:creationId xmlns:p14="http://schemas.microsoft.com/office/powerpoint/2010/main" val="13148220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506" y="365125"/>
            <a:ext cx="11440030" cy="1325563"/>
          </a:xfrm>
        </p:spPr>
        <p:txBody>
          <a:bodyPr/>
          <a:lstStyle/>
          <a:p>
            <a:r>
              <a:rPr lang="en-GB" dirty="0" smtClean="0"/>
              <a:t>Sources: Using Primary Evidence</a:t>
            </a:r>
            <a:endParaRPr lang="en-GB" dirty="0"/>
          </a:p>
        </p:txBody>
      </p:sp>
      <p:sp>
        <p:nvSpPr>
          <p:cNvPr id="3" name="Content Placeholder 2"/>
          <p:cNvSpPr>
            <a:spLocks noGrp="1"/>
          </p:cNvSpPr>
          <p:nvPr>
            <p:ph sz="half" idx="1"/>
          </p:nvPr>
        </p:nvSpPr>
        <p:spPr>
          <a:xfrm>
            <a:off x="323557" y="1825624"/>
            <a:ext cx="5696243" cy="5032376"/>
          </a:xfrm>
        </p:spPr>
        <p:txBody>
          <a:bodyPr>
            <a:normAutofit fontScale="92500" lnSpcReduction="10000"/>
          </a:bodyPr>
          <a:lstStyle/>
          <a:p>
            <a:pPr marL="0" indent="0">
              <a:buNone/>
            </a:pPr>
            <a:r>
              <a:rPr lang="en-GB" dirty="0"/>
              <a:t>Postcard from Millicent Garrett Fawcett </a:t>
            </a:r>
            <a:r>
              <a:rPr lang="en-GB" dirty="0" smtClean="0"/>
              <a:t>to Miss </a:t>
            </a:r>
            <a:r>
              <a:rPr lang="en-GB" dirty="0" err="1" smtClean="0"/>
              <a:t>Corben</a:t>
            </a:r>
            <a:r>
              <a:rPr lang="en-GB" dirty="0" smtClean="0"/>
              <a:t> (member of the Church League for Women’s Suffrage) commenting </a:t>
            </a:r>
            <a:r>
              <a:rPr lang="en-GB" dirty="0"/>
              <a:t>after the House of Lords Committee on Representation of the People Bill considered </a:t>
            </a:r>
            <a:r>
              <a:rPr lang="en-GB" dirty="0" smtClean="0"/>
              <a:t>women’s </a:t>
            </a:r>
            <a:r>
              <a:rPr lang="en-GB" dirty="0"/>
              <a:t>suffrage, 10 January </a:t>
            </a:r>
            <a:r>
              <a:rPr lang="en-GB" dirty="0" smtClean="0"/>
              <a:t>1918.</a:t>
            </a:r>
          </a:p>
          <a:p>
            <a:pPr marL="0" indent="0">
              <a:buNone/>
            </a:pPr>
            <a:r>
              <a:rPr lang="en-GB" dirty="0"/>
              <a:t>Who is writing (or creating) the source?</a:t>
            </a:r>
          </a:p>
          <a:p>
            <a:pPr marL="0" indent="0">
              <a:buNone/>
            </a:pPr>
            <a:r>
              <a:rPr lang="en-GB" dirty="0" smtClean="0"/>
              <a:t>What </a:t>
            </a:r>
            <a:r>
              <a:rPr lang="en-GB" dirty="0"/>
              <a:t>does it say? What are the views expressed?</a:t>
            </a:r>
          </a:p>
          <a:p>
            <a:pPr marL="0" indent="0">
              <a:buNone/>
            </a:pPr>
            <a:r>
              <a:rPr lang="en-GB" dirty="0" smtClean="0"/>
              <a:t>Is </a:t>
            </a:r>
            <a:r>
              <a:rPr lang="en-GB" dirty="0"/>
              <a:t>the date important?</a:t>
            </a:r>
          </a:p>
          <a:p>
            <a:pPr marL="0" indent="0">
              <a:buNone/>
            </a:pPr>
            <a:r>
              <a:rPr lang="en-GB" dirty="0" smtClean="0"/>
              <a:t>Why does the writer say it ‘has been a very wonderful time’?</a:t>
            </a:r>
            <a:endParaRPr lang="en-GB"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216748" y="1805865"/>
            <a:ext cx="5743787" cy="4371098"/>
          </a:xfrm>
        </p:spPr>
      </p:pic>
    </p:spTree>
    <p:extLst>
      <p:ext uri="{BB962C8B-B14F-4D97-AF65-F5344CB8AC3E}">
        <p14:creationId xmlns:p14="http://schemas.microsoft.com/office/powerpoint/2010/main" val="23301838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296" y="218035"/>
            <a:ext cx="10535830" cy="1238531"/>
          </a:xfrm>
        </p:spPr>
        <p:txBody>
          <a:bodyPr/>
          <a:lstStyle/>
          <a:p>
            <a:r>
              <a:rPr lang="en-GB" dirty="0" smtClean="0"/>
              <a:t>The Representation of the People Act 1918 </a:t>
            </a:r>
            <a:endParaRPr lang="en-GB" dirty="0"/>
          </a:p>
        </p:txBody>
      </p:sp>
      <p:sp>
        <p:nvSpPr>
          <p:cNvPr id="3" name="Text Placeholder 2"/>
          <p:cNvSpPr>
            <a:spLocks noGrp="1"/>
          </p:cNvSpPr>
          <p:nvPr>
            <p:ph type="body" idx="1"/>
          </p:nvPr>
        </p:nvSpPr>
        <p:spPr>
          <a:xfrm>
            <a:off x="817296" y="1690687"/>
            <a:ext cx="2783660" cy="825936"/>
          </a:xfrm>
        </p:spPr>
        <p:txBody>
          <a:bodyPr>
            <a:normAutofit fontScale="55000" lnSpcReduction="20000"/>
          </a:bodyPr>
          <a:lstStyle/>
          <a:p>
            <a:r>
              <a:rPr lang="en-GB" dirty="0"/>
              <a:t>Programme for the National Union of Women’s Suffrage Societies meeting at the Queen’s Hall, 13 March 1918 to mark the 1918 Act</a:t>
            </a:r>
            <a:r>
              <a:rPr lang="en-GB" dirty="0" smtClean="0"/>
              <a:t>.</a:t>
            </a:r>
            <a:endParaRPr lang="en-GB"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17296" y="2729672"/>
            <a:ext cx="2783660" cy="3780146"/>
          </a:xfrm>
        </p:spPr>
      </p:pic>
      <p:sp>
        <p:nvSpPr>
          <p:cNvPr id="4" name="Content Placeholder 3"/>
          <p:cNvSpPr>
            <a:spLocks noGrp="1"/>
          </p:cNvSpPr>
          <p:nvPr>
            <p:ph sz="quarter" idx="4"/>
          </p:nvPr>
        </p:nvSpPr>
        <p:spPr>
          <a:xfrm>
            <a:off x="4215950" y="1690687"/>
            <a:ext cx="7549869" cy="4758665"/>
          </a:xfrm>
        </p:spPr>
        <p:txBody>
          <a:bodyPr>
            <a:normAutofit fontScale="85000" lnSpcReduction="20000"/>
          </a:bodyPr>
          <a:lstStyle/>
          <a:p>
            <a:pPr marL="0" indent="0">
              <a:buNone/>
            </a:pPr>
            <a:r>
              <a:rPr lang="en-GB" dirty="0" smtClean="0"/>
              <a:t>Garrett Fawcett continued </a:t>
            </a:r>
            <a:r>
              <a:rPr lang="en-GB" dirty="0"/>
              <a:t>to lobby MPs until the </a:t>
            </a:r>
            <a:r>
              <a:rPr lang="en-GB" dirty="0" smtClean="0"/>
              <a:t>Representation of the People Act </a:t>
            </a:r>
            <a:r>
              <a:rPr lang="en-GB" dirty="0"/>
              <a:t>was passed on 6 February 1918 giving some women </a:t>
            </a:r>
            <a:r>
              <a:rPr lang="en-GB" dirty="0" smtClean="0"/>
              <a:t>(those meeting a property qualification or university graduates) aged </a:t>
            </a:r>
            <a:r>
              <a:rPr lang="en-GB" dirty="0"/>
              <a:t>30 or over the Parliamentary vote. </a:t>
            </a:r>
          </a:p>
          <a:p>
            <a:pPr marL="0" indent="0">
              <a:buNone/>
            </a:pPr>
            <a:r>
              <a:rPr lang="en-GB" dirty="0"/>
              <a:t>The Parliamentary (Qualification of Women) Act became law in November 1918 allowing women over 21 to stand for election. </a:t>
            </a:r>
            <a:endParaRPr lang="en-GB" dirty="0" smtClean="0"/>
          </a:p>
          <a:p>
            <a:pPr marL="0" indent="0">
              <a:buNone/>
            </a:pPr>
            <a:r>
              <a:rPr lang="en-GB" dirty="0" smtClean="0"/>
              <a:t>Christabel </a:t>
            </a:r>
            <a:r>
              <a:rPr lang="en-GB" dirty="0"/>
              <a:t>Pankhurst narrowly missed becoming a MP </a:t>
            </a:r>
            <a:r>
              <a:rPr lang="en-GB" dirty="0" smtClean="0"/>
              <a:t>for the Women’s Party by </a:t>
            </a:r>
            <a:r>
              <a:rPr lang="en-GB" dirty="0"/>
              <a:t>775 votes in the General Election </a:t>
            </a:r>
            <a:r>
              <a:rPr lang="en-GB" dirty="0" smtClean="0"/>
              <a:t>on 14 December 1918. </a:t>
            </a:r>
          </a:p>
          <a:p>
            <a:pPr marL="0" indent="0">
              <a:buNone/>
            </a:pPr>
            <a:r>
              <a:rPr lang="en-GB" dirty="0" smtClean="0"/>
              <a:t>Constance </a:t>
            </a:r>
            <a:r>
              <a:rPr lang="en-GB" dirty="0" err="1" smtClean="0"/>
              <a:t>Markievicz</a:t>
            </a:r>
            <a:r>
              <a:rPr lang="en-GB" dirty="0" smtClean="0"/>
              <a:t> was the first woman to be elected but as a member of Sinn Fein (the Irish nationalist party), she did not take her seat. </a:t>
            </a:r>
          </a:p>
          <a:p>
            <a:pPr marL="0" indent="0">
              <a:buNone/>
            </a:pPr>
            <a:r>
              <a:rPr lang="en-GB" dirty="0" smtClean="0"/>
              <a:t>Nancy </a:t>
            </a:r>
            <a:r>
              <a:rPr lang="en-GB" dirty="0"/>
              <a:t>Astor was the first woman to </a:t>
            </a:r>
            <a:r>
              <a:rPr lang="en-GB" dirty="0" smtClean="0"/>
              <a:t>sit in </a:t>
            </a:r>
            <a:r>
              <a:rPr lang="en-GB" dirty="0"/>
              <a:t>Parliament </a:t>
            </a:r>
            <a:r>
              <a:rPr lang="en-GB" dirty="0" smtClean="0"/>
              <a:t>after a by-election in December 1919</a:t>
            </a:r>
            <a:r>
              <a:rPr lang="en-GB" dirty="0"/>
              <a:t>.</a:t>
            </a:r>
          </a:p>
          <a:p>
            <a:pPr marL="0" indent="0">
              <a:buNone/>
            </a:pPr>
            <a:endParaRPr lang="en-GB" dirty="0"/>
          </a:p>
        </p:txBody>
      </p:sp>
    </p:spTree>
    <p:extLst>
      <p:ext uri="{BB962C8B-B14F-4D97-AF65-F5344CB8AC3E}">
        <p14:creationId xmlns:p14="http://schemas.microsoft.com/office/powerpoint/2010/main" val="9070744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5B760A-2D5D-2845-A1E7-9443EA70B6E9}"/>
              </a:ext>
            </a:extLst>
          </p:cNvPr>
          <p:cNvSpPr>
            <a:spLocks noGrp="1"/>
          </p:cNvSpPr>
          <p:nvPr>
            <p:ph type="title"/>
          </p:nvPr>
        </p:nvSpPr>
        <p:spPr>
          <a:xfrm>
            <a:off x="214313" y="267038"/>
            <a:ext cx="11558587" cy="1383738"/>
          </a:xfrm>
        </p:spPr>
        <p:txBody>
          <a:bodyPr>
            <a:normAutofit/>
          </a:bodyPr>
          <a:lstStyle/>
          <a:p>
            <a:r>
              <a:rPr lang="en-US" sz="2800" b="1" dirty="0"/>
              <a:t>Activity: Events Time Line. </a:t>
            </a:r>
            <a:r>
              <a:rPr lang="en-US" sz="2800" dirty="0"/>
              <a:t> </a:t>
            </a:r>
            <a:br>
              <a:rPr lang="en-US" sz="2800" dirty="0"/>
            </a:br>
            <a:r>
              <a:rPr lang="en-US" sz="2800" dirty="0"/>
              <a:t>1. P</a:t>
            </a:r>
            <a:r>
              <a:rPr lang="en-US" sz="2800" dirty="0" smtClean="0"/>
              <a:t>ut </a:t>
            </a:r>
            <a:r>
              <a:rPr lang="en-US" sz="2800" dirty="0"/>
              <a:t>the events below in order. </a:t>
            </a:r>
            <a:br>
              <a:rPr lang="en-US" sz="2800" dirty="0"/>
            </a:br>
            <a:r>
              <a:rPr lang="en-US" sz="2800" dirty="0"/>
              <a:t>2. G</a:t>
            </a:r>
            <a:r>
              <a:rPr lang="en-US" sz="2800" dirty="0" smtClean="0"/>
              <a:t>ive </a:t>
            </a:r>
            <a:r>
              <a:rPr lang="en-US" sz="2800" dirty="0"/>
              <a:t>the approximate years when they happened. </a:t>
            </a:r>
          </a:p>
        </p:txBody>
      </p:sp>
      <p:sp>
        <p:nvSpPr>
          <p:cNvPr id="3" name="Content Placeholder 2">
            <a:extLst>
              <a:ext uri="{FF2B5EF4-FFF2-40B4-BE49-F238E27FC236}">
                <a16:creationId xmlns:a16="http://schemas.microsoft.com/office/drawing/2014/main" xmlns="" id="{733D4D7E-05F1-3245-93D2-DEA20F329262}"/>
              </a:ext>
            </a:extLst>
          </p:cNvPr>
          <p:cNvSpPr>
            <a:spLocks noGrp="1"/>
          </p:cNvSpPr>
          <p:nvPr>
            <p:ph sz="half" idx="1"/>
          </p:nvPr>
        </p:nvSpPr>
        <p:spPr>
          <a:xfrm>
            <a:off x="323680" y="1825624"/>
            <a:ext cx="5478309" cy="4890765"/>
          </a:xfrm>
        </p:spPr>
        <p:txBody>
          <a:bodyPr>
            <a:noAutofit/>
          </a:bodyPr>
          <a:lstStyle/>
          <a:p>
            <a:pPr marL="0" indent="0">
              <a:buNone/>
            </a:pPr>
            <a:r>
              <a:rPr lang="en-GB" sz="1900" dirty="0"/>
              <a:t>Women's Social and Political Union (WSPU) founded in Manchester </a:t>
            </a:r>
          </a:p>
          <a:p>
            <a:pPr marL="0" indent="0">
              <a:buNone/>
            </a:pPr>
            <a:r>
              <a:rPr lang="en-GB" sz="1900" dirty="0"/>
              <a:t>1st mass women’s suffrage petition to Parliament </a:t>
            </a:r>
          </a:p>
          <a:p>
            <a:pPr marL="0" indent="0">
              <a:buNone/>
            </a:pPr>
            <a:r>
              <a:rPr lang="en-GB" sz="1900" dirty="0"/>
              <a:t>The Equal Franchise Act enabled women to vote on an equal basis with men</a:t>
            </a:r>
            <a:r>
              <a:rPr lang="en-GB" sz="1900" dirty="0" smtClean="0"/>
              <a:t>.</a:t>
            </a:r>
            <a:endParaRPr lang="en-GB" sz="1900" dirty="0"/>
          </a:p>
          <a:p>
            <a:pPr marL="0" indent="0">
              <a:buNone/>
            </a:pPr>
            <a:r>
              <a:rPr lang="en-GB" sz="1900" dirty="0"/>
              <a:t>The National Union of Women’s Suffrage Societies (NUWSS) founded (Suffragists</a:t>
            </a:r>
            <a:r>
              <a:rPr lang="en-GB" sz="1900" dirty="0" smtClean="0"/>
              <a:t>).</a:t>
            </a:r>
            <a:endParaRPr lang="en-GB" sz="1900" dirty="0"/>
          </a:p>
          <a:p>
            <a:pPr marL="0" indent="0">
              <a:buNone/>
            </a:pPr>
            <a:r>
              <a:rPr lang="en-GB" sz="1900" dirty="0"/>
              <a:t>The first woman to take her seat was Nancy Astor, after a by-election </a:t>
            </a:r>
          </a:p>
          <a:p>
            <a:pPr marL="0" indent="0">
              <a:buNone/>
            </a:pPr>
            <a:r>
              <a:rPr lang="en-GB" sz="1900" dirty="0"/>
              <a:t>WSPU HQ moved to London Clements </a:t>
            </a:r>
            <a:r>
              <a:rPr lang="en-GB" sz="1900" dirty="0" smtClean="0"/>
              <a:t>Inn</a:t>
            </a:r>
            <a:endParaRPr lang="en-GB" sz="1900" dirty="0"/>
          </a:p>
          <a:p>
            <a:pPr marL="0" indent="0">
              <a:buNone/>
            </a:pPr>
            <a:r>
              <a:rPr lang="en-GB" sz="1900" dirty="0" smtClean="0"/>
              <a:t>‘Suffragette</a:t>
            </a:r>
            <a:r>
              <a:rPr lang="en-GB" sz="1900" dirty="0"/>
              <a:t>’ used in the Daily Mail for the first time </a:t>
            </a:r>
          </a:p>
          <a:p>
            <a:pPr marL="0" indent="0">
              <a:buNone/>
            </a:pPr>
            <a:r>
              <a:rPr lang="en-GB" sz="1900" dirty="0"/>
              <a:t>The Representation of the Peoples’ Act passed in Parliament. This gave women over the age of 30 who owned property, as well as all men over the age of 21, the right to vote for Parliament. </a:t>
            </a:r>
          </a:p>
        </p:txBody>
      </p:sp>
      <p:sp>
        <p:nvSpPr>
          <p:cNvPr id="4" name="Content Placeholder 3">
            <a:extLst>
              <a:ext uri="{FF2B5EF4-FFF2-40B4-BE49-F238E27FC236}">
                <a16:creationId xmlns:a16="http://schemas.microsoft.com/office/drawing/2014/main" xmlns="" id="{AC5EC80B-A5F9-614A-B686-ED065BB92F45}"/>
              </a:ext>
            </a:extLst>
          </p:cNvPr>
          <p:cNvSpPr>
            <a:spLocks noGrp="1"/>
          </p:cNvSpPr>
          <p:nvPr>
            <p:ph sz="half" idx="2"/>
          </p:nvPr>
        </p:nvSpPr>
        <p:spPr>
          <a:xfrm>
            <a:off x="6247051" y="1825624"/>
            <a:ext cx="5668724" cy="4777477"/>
          </a:xfrm>
        </p:spPr>
        <p:txBody>
          <a:bodyPr>
            <a:normAutofit fontScale="92500" lnSpcReduction="10000"/>
          </a:bodyPr>
          <a:lstStyle/>
          <a:p>
            <a:pPr marL="0" indent="0">
              <a:buNone/>
            </a:pPr>
            <a:r>
              <a:rPr lang="en-GB" sz="2100" dirty="0"/>
              <a:t>8.5 million women over 30 vote in a general election for the first time; 40% of women in the UK. </a:t>
            </a:r>
          </a:p>
          <a:p>
            <a:pPr marL="0" indent="0">
              <a:buNone/>
            </a:pPr>
            <a:r>
              <a:rPr lang="en-GB" sz="2100" dirty="0"/>
              <a:t>Cat and Mouse Act </a:t>
            </a:r>
          </a:p>
          <a:p>
            <a:pPr marL="0" indent="0">
              <a:buNone/>
            </a:pPr>
            <a:r>
              <a:rPr lang="en-GB" sz="2100" dirty="0"/>
              <a:t>WSPU slogan ‘Votes for Women’ used for first time interrupting a meeting led by Edward Grey with Christabel Pankhurst and Annie Kenney being arrested </a:t>
            </a:r>
          </a:p>
          <a:p>
            <a:pPr marL="0" indent="0">
              <a:buNone/>
            </a:pPr>
            <a:r>
              <a:rPr lang="en-GB" sz="2100" dirty="0"/>
              <a:t>NUWSS ‘mud march’; WSPU splits and Women’s Freedom League founded </a:t>
            </a:r>
          </a:p>
          <a:p>
            <a:pPr marL="0" indent="0">
              <a:buNone/>
            </a:pPr>
            <a:r>
              <a:rPr lang="en-GB" sz="2100" dirty="0"/>
              <a:t>The Parliament (Qualification of Women) Act was passed allowing women to stand as MPs. </a:t>
            </a:r>
          </a:p>
          <a:p>
            <a:pPr marL="0" indent="0">
              <a:buNone/>
            </a:pPr>
            <a:r>
              <a:rPr lang="en-GB" sz="2100" dirty="0"/>
              <a:t>1st hunger strike by Marion Wallace-Dunlop </a:t>
            </a:r>
          </a:p>
          <a:p>
            <a:pPr marL="0" indent="0">
              <a:buNone/>
            </a:pPr>
            <a:r>
              <a:rPr lang="en-GB" sz="2100" dirty="0"/>
              <a:t>The first woman to be elected to the Commons was Constance </a:t>
            </a:r>
            <a:r>
              <a:rPr lang="en-GB" sz="2100" dirty="0" err="1"/>
              <a:t>Markievicz</a:t>
            </a:r>
            <a:r>
              <a:rPr lang="en-GB" sz="2100" dirty="0"/>
              <a:t>, as a member of Sinn Fein she did not take her seat. </a:t>
            </a:r>
            <a:endParaRPr lang="en-GB" sz="2100" dirty="0" smtClean="0"/>
          </a:p>
          <a:p>
            <a:pPr marL="0" indent="0">
              <a:buNone/>
            </a:pPr>
            <a:r>
              <a:rPr lang="en-GB" sz="2100" dirty="0" smtClean="0"/>
              <a:t>1st </a:t>
            </a:r>
            <a:r>
              <a:rPr lang="en-GB" sz="2100" dirty="0"/>
              <a:t>debate on women’s suffrage in Parliament led by John Stuart Mill</a:t>
            </a:r>
            <a:r>
              <a:rPr lang="en-GB" sz="2600" dirty="0"/>
              <a:t> </a:t>
            </a:r>
          </a:p>
        </p:txBody>
      </p:sp>
    </p:spTree>
    <p:extLst>
      <p:ext uri="{BB962C8B-B14F-4D97-AF65-F5344CB8AC3E}">
        <p14:creationId xmlns:p14="http://schemas.microsoft.com/office/powerpoint/2010/main" val="17668576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559" y="186118"/>
            <a:ext cx="10601241" cy="768742"/>
          </a:xfrm>
        </p:spPr>
        <p:txBody>
          <a:bodyPr/>
          <a:lstStyle/>
          <a:p>
            <a:r>
              <a:rPr lang="en-GB" dirty="0" smtClean="0"/>
              <a:t>Further Resources Online</a:t>
            </a:r>
            <a:endParaRPr lang="en-GB" dirty="0"/>
          </a:p>
        </p:txBody>
      </p:sp>
      <p:sp>
        <p:nvSpPr>
          <p:cNvPr id="3" name="Content Placeholder 2"/>
          <p:cNvSpPr>
            <a:spLocks noGrp="1"/>
          </p:cNvSpPr>
          <p:nvPr>
            <p:ph sz="half" idx="1"/>
          </p:nvPr>
        </p:nvSpPr>
        <p:spPr>
          <a:xfrm>
            <a:off x="348631" y="954860"/>
            <a:ext cx="5567321" cy="5300282"/>
          </a:xfrm>
        </p:spPr>
        <p:txBody>
          <a:bodyPr>
            <a:normAutofit lnSpcReduction="10000"/>
          </a:bodyPr>
          <a:lstStyle/>
          <a:p>
            <a:pPr marL="0" indent="0">
              <a:buNone/>
            </a:pPr>
            <a:r>
              <a:rPr lang="en-GB" sz="2000" dirty="0" smtClean="0"/>
              <a:t>Sources:</a:t>
            </a:r>
          </a:p>
          <a:p>
            <a:r>
              <a:rPr lang="en-GB" sz="2000" dirty="0">
                <a:hlinkClick r:id="rId2"/>
              </a:rPr>
              <a:t>Suffragettes: Women recall their struggle to win the </a:t>
            </a:r>
            <a:r>
              <a:rPr lang="en-GB" sz="2000" dirty="0" smtClean="0">
                <a:hlinkClick r:id="rId2"/>
              </a:rPr>
              <a:t>vote</a:t>
            </a:r>
            <a:r>
              <a:rPr lang="en-GB" sz="2000" dirty="0" smtClean="0"/>
              <a:t> – oral accounts broadcast on BBC</a:t>
            </a:r>
            <a:endParaRPr lang="en-GB" sz="2000" dirty="0"/>
          </a:p>
          <a:p>
            <a:r>
              <a:rPr lang="en-GB" sz="2000" dirty="0" smtClean="0">
                <a:hlinkClick r:id="rId3"/>
              </a:rPr>
              <a:t>Suffragettes on Film </a:t>
            </a:r>
            <a:r>
              <a:rPr lang="en-GB" sz="2000" dirty="0" smtClean="0"/>
              <a:t>– non-fiction and fiction film from 1910-14 &amp; a short </a:t>
            </a:r>
            <a:r>
              <a:rPr lang="en-GB" sz="2000" dirty="0"/>
              <a:t>documentary from </a:t>
            </a:r>
            <a:r>
              <a:rPr lang="en-GB" sz="2000" dirty="0" smtClean="0"/>
              <a:t>BFI</a:t>
            </a:r>
          </a:p>
          <a:p>
            <a:r>
              <a:rPr lang="en-GB" sz="2000" dirty="0" smtClean="0"/>
              <a:t>Primary sources – campaign material, press and government – and exercises in the </a:t>
            </a:r>
            <a:r>
              <a:rPr lang="en-GB" sz="2000" dirty="0">
                <a:hlinkClick r:id="rId4"/>
              </a:rPr>
              <a:t>National </a:t>
            </a:r>
            <a:r>
              <a:rPr lang="en-GB" sz="2000" dirty="0" smtClean="0">
                <a:hlinkClick r:id="rId4"/>
              </a:rPr>
              <a:t>Archives</a:t>
            </a:r>
            <a:endParaRPr lang="en-GB" sz="2000" dirty="0" smtClean="0"/>
          </a:p>
          <a:p>
            <a:r>
              <a:rPr lang="en-GB" sz="2000" dirty="0" smtClean="0">
                <a:hlinkClick r:id="rId5"/>
              </a:rPr>
              <a:t>History and heroes of the women’s movement in the UK </a:t>
            </a:r>
            <a:r>
              <a:rPr lang="en-GB" sz="2000" dirty="0" smtClean="0"/>
              <a:t>– sources from the Women’s Library Collection, LSE with Mayor of London / Google </a:t>
            </a:r>
            <a:r>
              <a:rPr lang="en-GB" sz="2000" dirty="0"/>
              <a:t>Arts </a:t>
            </a:r>
            <a:r>
              <a:rPr lang="en-GB" sz="2000" dirty="0" smtClean="0"/>
              <a:t>Institute</a:t>
            </a:r>
          </a:p>
          <a:p>
            <a:r>
              <a:rPr lang="en-GB" sz="2000" dirty="0" smtClean="0"/>
              <a:t>More photographs, pamphlets, cartoons from The Women’s Library Collection, LSE Library are available on </a:t>
            </a:r>
            <a:r>
              <a:rPr lang="en-GB" sz="2000" dirty="0" smtClean="0">
                <a:hlinkClick r:id="rId6"/>
              </a:rPr>
              <a:t>Flickr</a:t>
            </a:r>
            <a:endParaRPr lang="en-GB" sz="2000" dirty="0" smtClean="0"/>
          </a:p>
          <a:p>
            <a:r>
              <a:rPr lang="en-GB" sz="2000" dirty="0" smtClean="0"/>
              <a:t>Some of the Women’s Library Collection, LSE Library suffrage campaign material has been </a:t>
            </a:r>
            <a:r>
              <a:rPr lang="en-GB" sz="2000" dirty="0" smtClean="0">
                <a:hlinkClick r:id="rId7"/>
              </a:rPr>
              <a:t>digitised</a:t>
            </a:r>
            <a:endParaRPr lang="en-GB" sz="2000" dirty="0" smtClean="0"/>
          </a:p>
          <a:p>
            <a:endParaRPr lang="en-GB" sz="2000" dirty="0" smtClean="0"/>
          </a:p>
          <a:p>
            <a:endParaRPr lang="en-GB" sz="2000" dirty="0"/>
          </a:p>
        </p:txBody>
      </p:sp>
      <p:sp>
        <p:nvSpPr>
          <p:cNvPr id="4" name="Content Placeholder 3"/>
          <p:cNvSpPr>
            <a:spLocks noGrp="1"/>
          </p:cNvSpPr>
          <p:nvPr>
            <p:ph sz="half" idx="2"/>
          </p:nvPr>
        </p:nvSpPr>
        <p:spPr>
          <a:xfrm>
            <a:off x="6255143" y="954860"/>
            <a:ext cx="5437848" cy="5640148"/>
          </a:xfrm>
        </p:spPr>
        <p:txBody>
          <a:bodyPr>
            <a:normAutofit lnSpcReduction="10000"/>
          </a:bodyPr>
          <a:lstStyle/>
          <a:p>
            <a:pPr marL="0" indent="0">
              <a:buNone/>
            </a:pPr>
            <a:r>
              <a:rPr lang="en-GB" sz="2000" dirty="0" smtClean="0"/>
              <a:t>Teaching:</a:t>
            </a:r>
          </a:p>
          <a:p>
            <a:r>
              <a:rPr lang="en-GB" sz="2000" dirty="0" smtClean="0"/>
              <a:t>There is a range of resources on the </a:t>
            </a:r>
            <a:r>
              <a:rPr lang="en-GB" sz="2000" dirty="0" smtClean="0">
                <a:hlinkClick r:id="rId8"/>
              </a:rPr>
              <a:t>Parliament website </a:t>
            </a:r>
            <a:r>
              <a:rPr lang="en-GB" sz="2000" dirty="0" smtClean="0"/>
              <a:t>about women and politics, historical </a:t>
            </a:r>
            <a:r>
              <a:rPr lang="en-GB" sz="2000" dirty="0"/>
              <a:t>and </a:t>
            </a:r>
            <a:r>
              <a:rPr lang="en-GB" sz="2000" dirty="0" smtClean="0"/>
              <a:t>contemporary</a:t>
            </a:r>
          </a:p>
          <a:p>
            <a:r>
              <a:rPr lang="en-GB" sz="2000" dirty="0" smtClean="0">
                <a:hlinkClick r:id="rId9"/>
              </a:rPr>
              <a:t>Deeds </a:t>
            </a:r>
            <a:r>
              <a:rPr lang="en-GB" sz="2000" dirty="0">
                <a:hlinkClick r:id="rId9"/>
              </a:rPr>
              <a:t>not Words! The Fight for Women’s Suffrage 1900 </a:t>
            </a:r>
            <a:r>
              <a:rPr lang="en-GB" sz="2000" dirty="0" smtClean="0">
                <a:hlinkClick r:id="rId9"/>
              </a:rPr>
              <a:t>– 1918</a:t>
            </a:r>
            <a:r>
              <a:rPr lang="en-GB" sz="2000" dirty="0" smtClean="0"/>
              <a:t>: A </a:t>
            </a:r>
            <a:r>
              <a:rPr lang="en-GB" sz="2000" dirty="0"/>
              <a:t>Key Stage 3 </a:t>
            </a:r>
            <a:r>
              <a:rPr lang="en-GB" sz="2000" dirty="0" smtClean="0"/>
              <a:t>with 4 </a:t>
            </a:r>
            <a:r>
              <a:rPr lang="en-GB" sz="2000" dirty="0"/>
              <a:t>Lesson Plans </a:t>
            </a:r>
            <a:r>
              <a:rPr lang="en-GB" sz="2000" dirty="0" smtClean="0"/>
              <a:t>plus </a:t>
            </a:r>
            <a:r>
              <a:rPr lang="en-GB" sz="2000" dirty="0"/>
              <a:t>a teachers’ handbook and students’ </a:t>
            </a:r>
            <a:r>
              <a:rPr lang="en-GB" sz="2000" dirty="0" smtClean="0"/>
              <a:t>handbook from the Peoples’ History Museum, Manchester</a:t>
            </a:r>
          </a:p>
          <a:p>
            <a:r>
              <a:rPr lang="en-GB" sz="2000" dirty="0" smtClean="0"/>
              <a:t>National Portrait Gallery </a:t>
            </a:r>
            <a:r>
              <a:rPr lang="en-GB" sz="2000" dirty="0" err="1" smtClean="0">
                <a:hlinkClick r:id="rId10"/>
              </a:rPr>
              <a:t>WebQuest</a:t>
            </a:r>
            <a:r>
              <a:rPr lang="en-GB" sz="2000" dirty="0" smtClean="0">
                <a:hlinkClick r:id="rId10"/>
              </a:rPr>
              <a:t>: Votes for Women</a:t>
            </a:r>
            <a:r>
              <a:rPr lang="en-GB" sz="2000" dirty="0" smtClean="0"/>
              <a:t> – activities students can use covering: Women's suffrage,</a:t>
            </a:r>
            <a:r>
              <a:rPr lang="en-GB" sz="2000" dirty="0"/>
              <a:t> h</a:t>
            </a:r>
            <a:r>
              <a:rPr lang="en-GB" sz="2000" dirty="0" smtClean="0"/>
              <a:t>istorical </a:t>
            </a:r>
            <a:r>
              <a:rPr lang="en-GB" sz="2000" dirty="0"/>
              <a:t>enquiry </a:t>
            </a:r>
            <a:r>
              <a:rPr lang="en-GB" sz="2000" dirty="0" smtClean="0"/>
              <a:t>skills, impact </a:t>
            </a:r>
            <a:r>
              <a:rPr lang="en-GB" sz="2000" dirty="0"/>
              <a:t>of the First World War</a:t>
            </a:r>
            <a:r>
              <a:rPr lang="en-GB" sz="2000" dirty="0" smtClean="0"/>
              <a:t>.</a:t>
            </a:r>
          </a:p>
          <a:p>
            <a:r>
              <a:rPr lang="en-GB" sz="2000" dirty="0" smtClean="0"/>
              <a:t>Factsheets on Millicent Garrett Fawcett and Campaign / Media / Feminist Hustings sheets are available to download on the </a:t>
            </a:r>
            <a:r>
              <a:rPr lang="en-GB" sz="2000" dirty="0" smtClean="0">
                <a:hlinkClick r:id="rId11"/>
              </a:rPr>
              <a:t>Fawcett Society Centenary</a:t>
            </a:r>
            <a:r>
              <a:rPr lang="en-GB" sz="2000" dirty="0" smtClean="0"/>
              <a:t> web page.</a:t>
            </a:r>
          </a:p>
          <a:p>
            <a:r>
              <a:rPr lang="en-GB" sz="2000" dirty="0" smtClean="0">
                <a:hlinkClick r:id="rId12"/>
              </a:rPr>
              <a:t>Women’s Work 100 </a:t>
            </a:r>
            <a:r>
              <a:rPr lang="en-GB" sz="2000" dirty="0" smtClean="0"/>
              <a:t>Collection from Imperial War Museum has collections and stories about the role of women in World War </a:t>
            </a:r>
            <a:r>
              <a:rPr lang="en-GB" sz="2000" dirty="0"/>
              <a:t>O</a:t>
            </a:r>
            <a:r>
              <a:rPr lang="en-GB" sz="2000" dirty="0" smtClean="0"/>
              <a:t>ne.</a:t>
            </a:r>
            <a:endParaRPr lang="en-GB" sz="2000" dirty="0"/>
          </a:p>
          <a:p>
            <a:pPr marL="0" indent="0">
              <a:buNone/>
            </a:pPr>
            <a:endParaRPr lang="en-GB" sz="2000" dirty="0"/>
          </a:p>
          <a:p>
            <a:endParaRPr lang="en-GB" sz="2000" dirty="0"/>
          </a:p>
        </p:txBody>
      </p:sp>
    </p:spTree>
    <p:extLst>
      <p:ext uri="{BB962C8B-B14F-4D97-AF65-F5344CB8AC3E}">
        <p14:creationId xmlns:p14="http://schemas.microsoft.com/office/powerpoint/2010/main" val="32215150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60448"/>
            <a:ext cx="10515600" cy="985837"/>
          </a:xfrm>
        </p:spPr>
        <p:txBody>
          <a:bodyPr/>
          <a:lstStyle/>
          <a:p>
            <a:r>
              <a:rPr lang="en-GB" dirty="0"/>
              <a:t>1908: A Year in the Suffrage Campaign</a:t>
            </a:r>
          </a:p>
        </p:txBody>
      </p:sp>
      <p:sp>
        <p:nvSpPr>
          <p:cNvPr id="8" name="Text Placeholder 7">
            <a:extLst>
              <a:ext uri="{FF2B5EF4-FFF2-40B4-BE49-F238E27FC236}">
                <a16:creationId xmlns:a16="http://schemas.microsoft.com/office/drawing/2014/main" xmlns="" id="{B49C0A1D-F25D-7444-A470-25F305E9B1E2}"/>
              </a:ext>
            </a:extLst>
          </p:cNvPr>
          <p:cNvSpPr>
            <a:spLocks noGrp="1"/>
          </p:cNvSpPr>
          <p:nvPr>
            <p:ph type="body" idx="1"/>
          </p:nvPr>
        </p:nvSpPr>
        <p:spPr>
          <a:xfrm rot="10800000" flipV="1">
            <a:off x="1471612" y="5486400"/>
            <a:ext cx="3329198" cy="1215533"/>
          </a:xfrm>
        </p:spPr>
        <p:txBody>
          <a:bodyPr>
            <a:noAutofit/>
          </a:bodyPr>
          <a:lstStyle/>
          <a:p>
            <a:r>
              <a:rPr lang="en-US" sz="2000" dirty="0"/>
              <a:t>Poster designed by Emily Ford </a:t>
            </a:r>
            <a:r>
              <a:rPr lang="en-US" sz="2000" dirty="0" smtClean="0"/>
              <a:t>in 1908 for </a:t>
            </a:r>
            <a:r>
              <a:rPr lang="en-US" sz="2000" dirty="0"/>
              <a:t>the Artists’ Suffrage </a:t>
            </a:r>
            <a:r>
              <a:rPr lang="en-US" sz="2000" dirty="0" smtClean="0"/>
              <a:t>League, which was </a:t>
            </a:r>
            <a:r>
              <a:rPr lang="en-US" sz="2000" dirty="0"/>
              <a:t>formed in 1907.</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471613" y="1375982"/>
            <a:ext cx="3329197" cy="4110418"/>
          </a:xfrm>
        </p:spPr>
      </p:pic>
      <p:sp>
        <p:nvSpPr>
          <p:cNvPr id="10" name="Content Placeholder 9">
            <a:extLst>
              <a:ext uri="{FF2B5EF4-FFF2-40B4-BE49-F238E27FC236}">
                <a16:creationId xmlns:a16="http://schemas.microsoft.com/office/drawing/2014/main" xmlns="" id="{5A663C8B-F16A-A94E-8247-BA90A93989C8}"/>
              </a:ext>
            </a:extLst>
          </p:cNvPr>
          <p:cNvSpPr>
            <a:spLocks noGrp="1"/>
          </p:cNvSpPr>
          <p:nvPr>
            <p:ph sz="quarter" idx="4"/>
          </p:nvPr>
        </p:nvSpPr>
        <p:spPr>
          <a:xfrm>
            <a:off x="5557838" y="2290046"/>
            <a:ext cx="5989497" cy="3042605"/>
          </a:xfrm>
        </p:spPr>
        <p:txBody>
          <a:bodyPr>
            <a:normAutofit/>
          </a:bodyPr>
          <a:lstStyle/>
          <a:p>
            <a:pPr marL="0" indent="0">
              <a:buNone/>
            </a:pPr>
            <a:r>
              <a:rPr lang="en-US" sz="2400" dirty="0"/>
              <a:t>1908 saw several significant processions for suffrage and a growth in militant action, i.e. action breaking the law.</a:t>
            </a:r>
          </a:p>
          <a:p>
            <a:pPr marL="0" indent="0">
              <a:buNone/>
            </a:pPr>
            <a:endParaRPr lang="en-US" sz="2400" dirty="0" smtClean="0"/>
          </a:p>
          <a:p>
            <a:pPr marL="0" indent="0">
              <a:buNone/>
            </a:pPr>
            <a:r>
              <a:rPr lang="en-US" sz="2400" dirty="0" smtClean="0"/>
              <a:t>The </a:t>
            </a:r>
            <a:r>
              <a:rPr lang="en-US" sz="2400" dirty="0"/>
              <a:t>Liberal Party were in government and introducing social reforms, which women could not vote on – as this poster points out. </a:t>
            </a:r>
            <a:endParaRPr lang="en-US" sz="2400" dirty="0" smtClean="0"/>
          </a:p>
        </p:txBody>
      </p:sp>
    </p:spTree>
    <p:extLst>
      <p:ext uri="{BB962C8B-B14F-4D97-AF65-F5344CB8AC3E}">
        <p14:creationId xmlns:p14="http://schemas.microsoft.com/office/powerpoint/2010/main" val="1989719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088" y="365125"/>
            <a:ext cx="4186237" cy="1325563"/>
          </a:xfrm>
        </p:spPr>
        <p:txBody>
          <a:bodyPr>
            <a:normAutofit fontScale="90000"/>
          </a:bodyPr>
          <a:lstStyle/>
          <a:p>
            <a:r>
              <a:rPr lang="en-GB" dirty="0" smtClean="0"/>
              <a:t>1908: Processions </a:t>
            </a:r>
            <a:r>
              <a:rPr lang="en-GB" dirty="0"/>
              <a:t>&amp; Pageantry </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00087" y="1997075"/>
            <a:ext cx="4404405" cy="4488566"/>
          </a:xfrm>
        </p:spPr>
      </p:pic>
      <p:sp>
        <p:nvSpPr>
          <p:cNvPr id="4" name="Content Placeholder 3"/>
          <p:cNvSpPr>
            <a:spLocks noGrp="1"/>
          </p:cNvSpPr>
          <p:nvPr>
            <p:ph sz="half" idx="2"/>
          </p:nvPr>
        </p:nvSpPr>
        <p:spPr>
          <a:xfrm>
            <a:off x="5486400" y="365125"/>
            <a:ext cx="6029325" cy="6120516"/>
          </a:xfrm>
        </p:spPr>
        <p:txBody>
          <a:bodyPr>
            <a:noAutofit/>
          </a:bodyPr>
          <a:lstStyle/>
          <a:p>
            <a:r>
              <a:rPr lang="en-GB" sz="2000" dirty="0"/>
              <a:t>In February 1907 </a:t>
            </a:r>
            <a:r>
              <a:rPr lang="en-GB" sz="2000" dirty="0" smtClean="0"/>
              <a:t>National </a:t>
            </a:r>
            <a:r>
              <a:rPr lang="en-GB" sz="2000" dirty="0"/>
              <a:t>Union of Women’s Suffrage Societies (NUWSS) </a:t>
            </a:r>
            <a:r>
              <a:rPr lang="en-GB" sz="2000" dirty="0" smtClean="0"/>
              <a:t>– known as suffragists – held </a:t>
            </a:r>
            <a:r>
              <a:rPr lang="en-GB" sz="2000" dirty="0"/>
              <a:t>their first street demonstration. This became known as the ‘mud march’ due to the effects of bad weather but </a:t>
            </a:r>
            <a:r>
              <a:rPr lang="en-GB" sz="2000" dirty="0" smtClean="0"/>
              <a:t>it caught </a:t>
            </a:r>
            <a:r>
              <a:rPr lang="en-GB" sz="2000" dirty="0"/>
              <a:t>press and public attention.</a:t>
            </a:r>
          </a:p>
          <a:p>
            <a:r>
              <a:rPr lang="en-GB" sz="2000" dirty="0"/>
              <a:t>Artist Mary Lowndes designed banners for the Artists’ Suffrage League to be used by suffrage </a:t>
            </a:r>
            <a:r>
              <a:rPr lang="en-GB" sz="2000" dirty="0" smtClean="0"/>
              <a:t>societies in </a:t>
            </a:r>
            <a:r>
              <a:rPr lang="en-GB" sz="2000" dirty="0"/>
              <a:t>a huge procession in London on 13 June 1908.</a:t>
            </a:r>
          </a:p>
          <a:p>
            <a:r>
              <a:rPr lang="en-GB" sz="2000" dirty="0" smtClean="0"/>
              <a:t>The banners </a:t>
            </a:r>
            <a:r>
              <a:rPr lang="en-GB" sz="2000" dirty="0"/>
              <a:t>created </a:t>
            </a:r>
            <a:r>
              <a:rPr lang="en-GB" sz="2000" dirty="0" smtClean="0"/>
              <a:t>‘suffrage </a:t>
            </a:r>
            <a:r>
              <a:rPr lang="en-GB" sz="2000" dirty="0"/>
              <a:t>pageantry’ and </a:t>
            </a:r>
            <a:r>
              <a:rPr lang="en-GB" sz="2000" dirty="0" smtClean="0"/>
              <a:t>were </a:t>
            </a:r>
            <a:r>
              <a:rPr lang="en-GB" sz="2000" dirty="0"/>
              <a:t>eye catching, attracting observers and press attention. </a:t>
            </a:r>
          </a:p>
          <a:p>
            <a:r>
              <a:rPr lang="en-GB" sz="2000" dirty="0"/>
              <a:t>The militant Women’s Social and Political Union (WSPU) held their own procession a week later on 21 June 1908 (Women’s Sunday), with a similar spectacle showing their own iconography, i.e. symbols and </a:t>
            </a:r>
            <a:r>
              <a:rPr lang="en-GB" sz="2000" dirty="0" smtClean="0"/>
              <a:t>phrases, </a:t>
            </a:r>
            <a:r>
              <a:rPr lang="en-GB" sz="2000" dirty="0"/>
              <a:t>that represented their values</a:t>
            </a:r>
            <a:r>
              <a:rPr lang="en-GB" sz="2000" dirty="0" smtClean="0"/>
              <a:t>.</a:t>
            </a:r>
          </a:p>
          <a:p>
            <a:pPr marL="0" indent="0">
              <a:buNone/>
            </a:pPr>
            <a:endParaRPr lang="en-GB" sz="2000" dirty="0"/>
          </a:p>
          <a:p>
            <a:pPr marL="0" indent="0">
              <a:buNone/>
            </a:pPr>
            <a:r>
              <a:rPr lang="en-GB" sz="2000" dirty="0" smtClean="0"/>
              <a:t>Question: Why do you think that Mary Lowndes designed this banner commemorating Florence Nightingale? </a:t>
            </a:r>
            <a:endParaRPr lang="en-GB" sz="2000" dirty="0"/>
          </a:p>
        </p:txBody>
      </p:sp>
    </p:spTree>
    <p:extLst>
      <p:ext uri="{BB962C8B-B14F-4D97-AF65-F5344CB8AC3E}">
        <p14:creationId xmlns:p14="http://schemas.microsoft.com/office/powerpoint/2010/main" val="3832386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498" y="75415"/>
            <a:ext cx="10933302" cy="1206630"/>
          </a:xfrm>
        </p:spPr>
        <p:txBody>
          <a:bodyPr/>
          <a:lstStyle/>
          <a:p>
            <a:r>
              <a:rPr lang="en-GB" dirty="0" smtClean="0"/>
              <a:t>1908: Colours &amp; Militancy</a:t>
            </a:r>
            <a:endParaRPr lang="en-GB"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027436" y="2664819"/>
            <a:ext cx="4746567" cy="2356658"/>
          </a:xfrm>
        </p:spPr>
      </p:pic>
      <p:sp>
        <p:nvSpPr>
          <p:cNvPr id="7" name="Content Placeholder 6"/>
          <p:cNvSpPr>
            <a:spLocks noGrp="1"/>
          </p:cNvSpPr>
          <p:nvPr>
            <p:ph sz="half" idx="2"/>
          </p:nvPr>
        </p:nvSpPr>
        <p:spPr>
          <a:xfrm>
            <a:off x="6052095" y="952108"/>
            <a:ext cx="5908644" cy="5656082"/>
          </a:xfrm>
        </p:spPr>
        <p:txBody>
          <a:bodyPr>
            <a:noAutofit/>
          </a:bodyPr>
          <a:lstStyle/>
          <a:p>
            <a:r>
              <a:rPr lang="en-GB" sz="2000" dirty="0" smtClean="0"/>
              <a:t>In 1908 Emmeline </a:t>
            </a:r>
            <a:r>
              <a:rPr lang="en-GB" sz="2000" dirty="0" err="1" smtClean="0"/>
              <a:t>Pethick</a:t>
            </a:r>
            <a:r>
              <a:rPr lang="en-GB" sz="2000" dirty="0" smtClean="0"/>
              <a:t>-Lawrence (editor of the WSPU’s magazine Votes for Women) defined their colours as purple for the ‘royal blood that flows in the veins of every suffragette, the instinct of freedom and dignity’, white for purity and green for hope. </a:t>
            </a:r>
          </a:p>
          <a:p>
            <a:r>
              <a:rPr lang="en-GB" sz="2000" dirty="0" smtClean="0"/>
              <a:t>Fashion and politics combined for those suffragettes who had money, with accessories sold in WSPU colours – see the objects pictured.</a:t>
            </a:r>
          </a:p>
          <a:p>
            <a:r>
              <a:rPr lang="en-GB" sz="2000" dirty="0" smtClean="0"/>
              <a:t>The WSPU embarked on increasingly violent actions with their first mass window smashing campaign.</a:t>
            </a:r>
          </a:p>
          <a:p>
            <a:r>
              <a:rPr lang="en-GB" sz="2000" dirty="0" smtClean="0"/>
              <a:t>On 13 October, Emmeline Pankhurst, her daughter Christabel and Flora Drummond were arrested for urging a ‘rush on’, i.e. an attempt to enter, Parliament. They are pictured in court. 30 WSPU members were also arrested.</a:t>
            </a:r>
          </a:p>
          <a:p>
            <a:pPr marL="0" indent="0">
              <a:buNone/>
            </a:pPr>
            <a:r>
              <a:rPr lang="en-GB" sz="2000" dirty="0" smtClean="0"/>
              <a:t>Question: What is the point of wearing colours or badges?</a:t>
            </a:r>
            <a:endParaRPr lang="en-GB" sz="2000"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498" y="1348777"/>
            <a:ext cx="1921581" cy="1598513"/>
          </a:xfrm>
          <a:prstGeom prst="rect">
            <a:avLst/>
          </a:prstGeom>
        </p:spPr>
      </p:pic>
      <p:pic>
        <p:nvPicPr>
          <p:cNvPr id="9" name="Picture 8">
            <a:extLst>
              <a:ext uri="{FF2B5EF4-FFF2-40B4-BE49-F238E27FC236}">
                <a16:creationId xmlns:a16="http://schemas.microsoft.com/office/drawing/2014/main" xmlns="" id="{E279ADC6-1A9E-8F45-A23E-6D12294842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498" y="4437933"/>
            <a:ext cx="4094941" cy="2309804"/>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2137" y="1173041"/>
            <a:ext cx="1672046" cy="1491778"/>
          </a:xfrm>
          <a:prstGeom prst="rect">
            <a:avLst/>
          </a:prstGeom>
        </p:spPr>
      </p:pic>
    </p:spTree>
    <p:extLst>
      <p:ext uri="{BB962C8B-B14F-4D97-AF65-F5344CB8AC3E}">
        <p14:creationId xmlns:p14="http://schemas.microsoft.com/office/powerpoint/2010/main" val="25190984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450" y="365125"/>
            <a:ext cx="5181600" cy="1325563"/>
          </a:xfrm>
        </p:spPr>
        <p:txBody>
          <a:bodyPr/>
          <a:lstStyle/>
          <a:p>
            <a:r>
              <a:rPr lang="en-GB" dirty="0" smtClean="0"/>
              <a:t>1908: Politics </a:t>
            </a:r>
            <a:r>
              <a:rPr lang="en-GB" dirty="0"/>
              <a:t>&amp; Personality</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52450" y="2306431"/>
            <a:ext cx="5181600" cy="3389725"/>
          </a:xfrm>
        </p:spPr>
      </p:pic>
      <p:sp>
        <p:nvSpPr>
          <p:cNvPr id="4" name="Content Placeholder 3"/>
          <p:cNvSpPr>
            <a:spLocks noGrp="1"/>
          </p:cNvSpPr>
          <p:nvPr>
            <p:ph sz="half" idx="2"/>
          </p:nvPr>
        </p:nvSpPr>
        <p:spPr>
          <a:xfrm>
            <a:off x="6044750" y="365125"/>
            <a:ext cx="5776462" cy="6280772"/>
          </a:xfrm>
        </p:spPr>
        <p:txBody>
          <a:bodyPr>
            <a:normAutofit fontScale="92500" lnSpcReduction="10000"/>
          </a:bodyPr>
          <a:lstStyle/>
          <a:p>
            <a:r>
              <a:rPr lang="en-GB" sz="2200" dirty="0" smtClean="0"/>
              <a:t>In </a:t>
            </a:r>
            <a:r>
              <a:rPr lang="en-GB" sz="2200" dirty="0"/>
              <a:t>April 1908, Prime Minister Henry Campbell-Bannerman died and was replaced by Henry Asquith (on the left), who was personally and politically opposed to women’s suffrage.</a:t>
            </a:r>
          </a:p>
          <a:p>
            <a:r>
              <a:rPr lang="en-GB" sz="2200" dirty="0"/>
              <a:t>David Lloyd-George (on the right) became Chancellor of the </a:t>
            </a:r>
            <a:r>
              <a:rPr lang="en-GB" sz="2200" dirty="0" smtClean="0"/>
              <a:t>Exchequer, i.e. in </a:t>
            </a:r>
            <a:r>
              <a:rPr lang="en-GB" sz="2200" dirty="0"/>
              <a:t>charge of public money and </a:t>
            </a:r>
            <a:r>
              <a:rPr lang="en-GB" sz="2200" dirty="0" smtClean="0"/>
              <a:t>taxes, </a:t>
            </a:r>
            <a:r>
              <a:rPr lang="en-GB" sz="2200" dirty="0"/>
              <a:t>and introduced numerous social </a:t>
            </a:r>
            <a:r>
              <a:rPr lang="en-GB" sz="2200" dirty="0" smtClean="0"/>
              <a:t>reforms, often funded by increased taxes and national insurance</a:t>
            </a:r>
          </a:p>
          <a:p>
            <a:r>
              <a:rPr lang="en-GB" sz="2200" dirty="0" smtClean="0"/>
              <a:t>No women and only about two-thirds of men could vote in national elections, i.e. for Members of Parliament.</a:t>
            </a:r>
            <a:endParaRPr lang="en-GB" sz="2200" dirty="0"/>
          </a:p>
          <a:p>
            <a:r>
              <a:rPr lang="en-GB" sz="2200" dirty="0"/>
              <a:t>Over the next few years, </a:t>
            </a:r>
            <a:r>
              <a:rPr lang="en-GB" sz="2200" dirty="0" smtClean="0"/>
              <a:t>bills to give all men and (some) women the vote were </a:t>
            </a:r>
            <a:r>
              <a:rPr lang="en-GB" sz="2200" dirty="0"/>
              <a:t>presented to </a:t>
            </a:r>
            <a:r>
              <a:rPr lang="en-GB" sz="2200" dirty="0" smtClean="0"/>
              <a:t>Parliament with increased support </a:t>
            </a:r>
            <a:r>
              <a:rPr lang="en-GB" sz="2200" dirty="0"/>
              <a:t>from MPs.</a:t>
            </a:r>
          </a:p>
          <a:p>
            <a:r>
              <a:rPr lang="en-GB" sz="2200" dirty="0"/>
              <a:t> Women and men in the suffrage movement became increasingly frustrated </a:t>
            </a:r>
            <a:r>
              <a:rPr lang="en-GB" sz="2200" dirty="0" smtClean="0"/>
              <a:t>at government promises for voting reform, </a:t>
            </a:r>
            <a:r>
              <a:rPr lang="en-GB" sz="2200" dirty="0"/>
              <a:t>followed by a lack of </a:t>
            </a:r>
            <a:r>
              <a:rPr lang="en-GB" sz="2200" dirty="0" smtClean="0"/>
              <a:t>support for action on changing the law.</a:t>
            </a:r>
          </a:p>
          <a:p>
            <a:pPr marL="0" indent="0">
              <a:buNone/>
            </a:pPr>
            <a:endParaRPr lang="en-GB" sz="2200" dirty="0" smtClean="0"/>
          </a:p>
          <a:p>
            <a:pPr marL="0" indent="0">
              <a:buNone/>
            </a:pPr>
            <a:r>
              <a:rPr lang="en-GB" sz="2200" dirty="0" smtClean="0"/>
              <a:t>Why might women who could not vote but paid taxes or national insurance feel frustrated?</a:t>
            </a:r>
            <a:endParaRPr lang="en-GB" sz="2200" dirty="0"/>
          </a:p>
        </p:txBody>
      </p:sp>
    </p:spTree>
    <p:extLst>
      <p:ext uri="{BB962C8B-B14F-4D97-AF65-F5344CB8AC3E}">
        <p14:creationId xmlns:p14="http://schemas.microsoft.com/office/powerpoint/2010/main" val="1042971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510" y="254525"/>
            <a:ext cx="10957290" cy="1159496"/>
          </a:xfrm>
        </p:spPr>
        <p:txBody>
          <a:bodyPr/>
          <a:lstStyle/>
          <a:p>
            <a:r>
              <a:rPr lang="en-GB" dirty="0" smtClean="0"/>
              <a:t>Activity: Board Game</a:t>
            </a:r>
            <a:endParaRPr lang="en-GB" dirty="0"/>
          </a:p>
        </p:txBody>
      </p:sp>
      <p:sp>
        <p:nvSpPr>
          <p:cNvPr id="6" name="Content Placeholder 5"/>
          <p:cNvSpPr>
            <a:spLocks noGrp="1"/>
          </p:cNvSpPr>
          <p:nvPr>
            <p:ph sz="half" idx="1"/>
          </p:nvPr>
        </p:nvSpPr>
        <p:spPr>
          <a:xfrm>
            <a:off x="396510" y="1414020"/>
            <a:ext cx="5559228" cy="5288437"/>
          </a:xfrm>
        </p:spPr>
        <p:txBody>
          <a:bodyPr>
            <a:noAutofit/>
          </a:bodyPr>
          <a:lstStyle/>
          <a:p>
            <a:pPr marL="0" indent="0">
              <a:buNone/>
            </a:pPr>
            <a:r>
              <a:rPr lang="en-GB" sz="2000" dirty="0" smtClean="0">
                <a:cs typeface="Arial" panose="020B0604020202020204" pitchFamily="34" charset="0"/>
              </a:rPr>
              <a:t>The Suffrage movement (particularly the Women’s Social and </a:t>
            </a:r>
            <a:r>
              <a:rPr lang="en-GB" sz="2000" dirty="0">
                <a:cs typeface="Arial" panose="020B0604020202020204" pitchFamily="34" charset="0"/>
              </a:rPr>
              <a:t>P</a:t>
            </a:r>
            <a:r>
              <a:rPr lang="en-GB" sz="2000" dirty="0" smtClean="0">
                <a:cs typeface="Arial" panose="020B0604020202020204" pitchFamily="34" charset="0"/>
              </a:rPr>
              <a:t>olitical Union) were inventive in using different ways of getting their message across. Producing merchandise got the message across and raised money for the campaign.</a:t>
            </a:r>
          </a:p>
          <a:p>
            <a:pPr marL="0" indent="0">
              <a:buNone/>
            </a:pPr>
            <a:endParaRPr lang="en-GB" sz="2000" i="1" dirty="0">
              <a:cs typeface="Arial" panose="020B0604020202020204" pitchFamily="34" charset="0"/>
            </a:endParaRPr>
          </a:p>
          <a:p>
            <a:pPr marL="0" indent="0">
              <a:buNone/>
            </a:pPr>
            <a:r>
              <a:rPr lang="en-GB" sz="2000" i="1" dirty="0" smtClean="0">
                <a:cs typeface="Arial" panose="020B0604020202020204" pitchFamily="34" charset="0"/>
              </a:rPr>
              <a:t>Suffragettes In and Out of Prison </a:t>
            </a:r>
            <a:r>
              <a:rPr lang="en-GB" sz="2000" dirty="0" smtClean="0">
                <a:cs typeface="Arial" panose="020B0604020202020204" pitchFamily="34" charset="0"/>
              </a:rPr>
              <a:t>(1908 / 9) Rules </a:t>
            </a:r>
            <a:endParaRPr lang="en-GB" sz="2000" i="1" dirty="0" smtClean="0">
              <a:cs typeface="Arial" panose="020B0604020202020204" pitchFamily="34" charset="0"/>
            </a:endParaRPr>
          </a:p>
          <a:p>
            <a:pPr marL="0" indent="0">
              <a:buNone/>
            </a:pPr>
            <a:r>
              <a:rPr lang="en-GB" sz="2000" dirty="0" smtClean="0">
                <a:cs typeface="Arial" panose="020B0604020202020204" pitchFamily="34" charset="0"/>
              </a:rPr>
              <a:t>The </a:t>
            </a:r>
            <a:r>
              <a:rPr lang="en-GB" sz="2000" dirty="0">
                <a:cs typeface="Arial" panose="020B0604020202020204" pitchFamily="34" charset="0"/>
              </a:rPr>
              <a:t>suffragettes (i.e. </a:t>
            </a:r>
            <a:r>
              <a:rPr lang="en-GB" sz="2000" dirty="0" smtClean="0">
                <a:cs typeface="Arial" panose="020B0604020202020204" pitchFamily="34" charset="0"/>
              </a:rPr>
              <a:t> </a:t>
            </a:r>
            <a:r>
              <a:rPr lang="en-GB" sz="2000" dirty="0">
                <a:cs typeface="Arial" panose="020B0604020202020204" pitchFamily="34" charset="0"/>
              </a:rPr>
              <a:t>card disks) are first placed on the inner circle. (Holloway </a:t>
            </a:r>
            <a:r>
              <a:rPr lang="en-GB" sz="2000" dirty="0" smtClean="0">
                <a:cs typeface="Arial" panose="020B0604020202020204" pitchFamily="34" charset="0"/>
              </a:rPr>
              <a:t>Gaol).</a:t>
            </a:r>
            <a:endParaRPr lang="en-GB" sz="2000" dirty="0">
              <a:cs typeface="Arial" panose="020B0604020202020204" pitchFamily="34" charset="0"/>
            </a:endParaRPr>
          </a:p>
          <a:p>
            <a:pPr marL="0" indent="0">
              <a:buNone/>
            </a:pPr>
            <a:r>
              <a:rPr lang="en-GB" sz="2000" dirty="0">
                <a:cs typeface="Arial" panose="020B0604020202020204" pitchFamily="34" charset="0"/>
              </a:rPr>
              <a:t>The players alternately throw the dice, and at each throw the player moves his Suffragette round the spiral course, the same number of spaces as the number thrown</a:t>
            </a:r>
            <a:r>
              <a:rPr lang="en-GB" sz="2000" dirty="0" smtClean="0">
                <a:cs typeface="Arial" panose="020B0604020202020204" pitchFamily="34" charset="0"/>
              </a:rPr>
              <a:t>.</a:t>
            </a:r>
            <a:endParaRPr lang="en-GB" sz="2000" dirty="0">
              <a:cs typeface="Arial" panose="020B0604020202020204" pitchFamily="34" charset="0"/>
            </a:endParaRPr>
          </a:p>
          <a:p>
            <a:pPr marL="0" indent="0">
              <a:buNone/>
            </a:pPr>
            <a:r>
              <a:rPr lang="en-GB" sz="2000" dirty="0">
                <a:cs typeface="Arial" panose="020B0604020202020204" pitchFamily="34" charset="0"/>
              </a:rPr>
              <a:t>Should a number be thrown which would bring a suffragette on to a space marked with either of the undermentioned words, she must be </a:t>
            </a:r>
            <a:r>
              <a:rPr lang="en-GB" sz="2000" dirty="0" smtClean="0">
                <a:cs typeface="Arial" panose="020B0604020202020204" pitchFamily="34" charset="0"/>
              </a:rPr>
              <a:t>moved </a:t>
            </a:r>
            <a:r>
              <a:rPr lang="en-GB" sz="2000" dirty="0">
                <a:cs typeface="Arial" panose="020B0604020202020204" pitchFamily="34" charset="0"/>
              </a:rPr>
              <a:t>as </a:t>
            </a:r>
            <a:r>
              <a:rPr lang="en-GB" sz="2000" dirty="0" smtClean="0">
                <a:cs typeface="Arial" panose="020B0604020202020204" pitchFamily="34" charset="0"/>
              </a:rPr>
              <a:t>directed:-</a:t>
            </a:r>
            <a:endParaRPr lang="en-GB" sz="2000" dirty="0">
              <a:cs typeface="Arial" panose="020B0604020202020204" pitchFamily="34" charset="0"/>
            </a:endParaRPr>
          </a:p>
        </p:txBody>
      </p:sp>
      <p:sp>
        <p:nvSpPr>
          <p:cNvPr id="9" name="Content Placeholder 8"/>
          <p:cNvSpPr>
            <a:spLocks noGrp="1"/>
          </p:cNvSpPr>
          <p:nvPr>
            <p:ph sz="half" idx="2"/>
          </p:nvPr>
        </p:nvSpPr>
        <p:spPr>
          <a:xfrm>
            <a:off x="6125671" y="1505120"/>
            <a:ext cx="5228129" cy="5073705"/>
          </a:xfrm>
        </p:spPr>
        <p:txBody>
          <a:bodyPr>
            <a:noAutofit/>
          </a:bodyPr>
          <a:lstStyle/>
          <a:p>
            <a:r>
              <a:rPr lang="en-GB" sz="2000" dirty="0" smtClean="0"/>
              <a:t>"OPEN DOOR" The suffragette must be placed on the adjoining space in the next circle further away from the goal.</a:t>
            </a:r>
            <a:endParaRPr lang="en-GB" sz="2000" dirty="0"/>
          </a:p>
          <a:p>
            <a:r>
              <a:rPr lang="en-GB" sz="2000" dirty="0"/>
              <a:t>"POLICEMAN" or "WALL" The suffragette must be placed on the adjoining space in the next circle nearer to the goal</a:t>
            </a:r>
            <a:r>
              <a:rPr lang="en-GB" sz="2000" dirty="0" smtClean="0"/>
              <a:t>.</a:t>
            </a:r>
            <a:endParaRPr lang="en-GB" sz="2000" dirty="0"/>
          </a:p>
          <a:p>
            <a:r>
              <a:rPr lang="en-GB" sz="2000" dirty="0"/>
              <a:t>"WARDRESS" The suffragette must be put back in Holloway Gaol and recommence her journey</a:t>
            </a:r>
            <a:r>
              <a:rPr lang="en-GB" sz="2000" dirty="0" smtClean="0"/>
              <a:t>.</a:t>
            </a:r>
            <a:endParaRPr lang="en-GB" sz="2000" dirty="0"/>
          </a:p>
          <a:p>
            <a:pPr marL="0" indent="0">
              <a:buNone/>
            </a:pPr>
            <a:r>
              <a:rPr lang="en-GB" sz="2000" dirty="0"/>
              <a:t>The player whose Suffragette first reaches the end of the spiral course wins the game. </a:t>
            </a:r>
            <a:endParaRPr lang="en-GB" sz="2000" dirty="0" smtClean="0"/>
          </a:p>
          <a:p>
            <a:pPr marL="0" indent="0">
              <a:buNone/>
            </a:pPr>
            <a:endParaRPr lang="en-GB" sz="2000" dirty="0"/>
          </a:p>
          <a:p>
            <a:pPr marL="0" indent="0">
              <a:buNone/>
            </a:pPr>
            <a:r>
              <a:rPr lang="en-GB" sz="2000" dirty="0" smtClean="0"/>
              <a:t>Questions: What point is this game trying to make? Is it successful at making that point? </a:t>
            </a:r>
          </a:p>
          <a:p>
            <a:pPr marL="0" indent="0">
              <a:buNone/>
            </a:pPr>
            <a:r>
              <a:rPr lang="en-GB" sz="2000" dirty="0" smtClean="0"/>
              <a:t>Who do you think would buy this game? And why?</a:t>
            </a:r>
          </a:p>
        </p:txBody>
      </p:sp>
    </p:spTree>
    <p:extLst>
      <p:ext uri="{BB962C8B-B14F-4D97-AF65-F5344CB8AC3E}">
        <p14:creationId xmlns:p14="http://schemas.microsoft.com/office/powerpoint/2010/main" val="4282083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152664" y="-1443973"/>
            <a:ext cx="6651371" cy="9750902"/>
          </a:xfrm>
        </p:spPr>
      </p:pic>
    </p:spTree>
    <p:extLst>
      <p:ext uri="{BB962C8B-B14F-4D97-AF65-F5344CB8AC3E}">
        <p14:creationId xmlns:p14="http://schemas.microsoft.com/office/powerpoint/2010/main" val="34921119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TotalTime>
  <Words>3709</Words>
  <Application>Microsoft Office PowerPoint</Application>
  <PresentationFormat>Widescreen</PresentationFormat>
  <Paragraphs>206</Paragraphs>
  <Slides>30</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Courier New</vt:lpstr>
      <vt:lpstr>Office Theme</vt:lpstr>
      <vt:lpstr>At Last! The journey for some women getting the vote 1908 - 1918</vt:lpstr>
      <vt:lpstr>Introduction</vt:lpstr>
      <vt:lpstr>Activity: Events Time Line.   1. Put the events below in order.  2. Give the approximate years when they happened. </vt:lpstr>
      <vt:lpstr>1908: A Year in the Suffrage Campaign</vt:lpstr>
      <vt:lpstr>1908: Processions &amp; Pageantry </vt:lpstr>
      <vt:lpstr>1908: Colours &amp; Militancy</vt:lpstr>
      <vt:lpstr>1908: Politics &amp; Personality</vt:lpstr>
      <vt:lpstr>Activity: Board Game</vt:lpstr>
      <vt:lpstr>PowerPoint Presentation</vt:lpstr>
      <vt:lpstr>Campaign Groups</vt:lpstr>
      <vt:lpstr>National Union of Women’s Suffrage Societies (NUWSS): Suffragists</vt:lpstr>
      <vt:lpstr>NUWSS Leadership: Millicent Garrett Fawcett</vt:lpstr>
      <vt:lpstr>Amelia Scott: NUWSS Activist</vt:lpstr>
      <vt:lpstr>Women’s Social &amp; Political Union (WSPU): Suffragettes</vt:lpstr>
      <vt:lpstr>WSPU: The Leadership of the Pankhursts</vt:lpstr>
      <vt:lpstr>WSPU Activist: Katie Gliddon</vt:lpstr>
      <vt:lpstr>Women’s Freedom League (WFL): Suffragettes</vt:lpstr>
      <vt:lpstr>WFL Leadership: Charlotte Despard &amp; Committee</vt:lpstr>
      <vt:lpstr>WFL Activist: Eunice Guthrie Murray</vt:lpstr>
      <vt:lpstr>Activity: Campaign Tactics</vt:lpstr>
      <vt:lpstr>1913: A Year in the Suffrage Campaign </vt:lpstr>
      <vt:lpstr>1913: The Cat &amp; Mouse Act</vt:lpstr>
      <vt:lpstr>1913: Emily Wilding Davison at the Epsom Derby</vt:lpstr>
      <vt:lpstr>1913: The Great Pilgrimage</vt:lpstr>
      <vt:lpstr>Sources: Using Primary Evidence</vt:lpstr>
      <vt:lpstr>War: Behind the Scenes</vt:lpstr>
      <vt:lpstr>Sources: Using Primary Evidence</vt:lpstr>
      <vt:lpstr>Sources: Using Primary Evidence</vt:lpstr>
      <vt:lpstr>The Representation of the People Act 1918 </vt:lpstr>
      <vt:lpstr>Further Resources Online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 Last! The journey for some women getting the vote 1908 - 1918</dc:title>
  <dc:creator/>
  <cp:lastModifiedBy>Challis,D</cp:lastModifiedBy>
  <cp:revision>2</cp:revision>
  <dcterms:created xsi:type="dcterms:W3CDTF">2018-05-15T09:03:00Z</dcterms:created>
  <dcterms:modified xsi:type="dcterms:W3CDTF">2018-05-15T09:04:07Z</dcterms:modified>
</cp:coreProperties>
</file>