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7" r:id="rId2"/>
    <p:sldId id="258" r:id="rId3"/>
    <p:sldId id="282" r:id="rId4"/>
    <p:sldId id="283" r:id="rId5"/>
    <p:sldId id="281" r:id="rId6"/>
    <p:sldId id="259" r:id="rId7"/>
    <p:sldId id="280" r:id="rId8"/>
    <p:sldId id="284" r:id="rId9"/>
    <p:sldId id="262" r:id="rId10"/>
    <p:sldId id="263" r:id="rId11"/>
    <p:sldId id="264" r:id="rId12"/>
    <p:sldId id="265" r:id="rId13"/>
    <p:sldId id="267" r:id="rId14"/>
    <p:sldId id="266" r:id="rId15"/>
    <p:sldId id="269" r:id="rId16"/>
    <p:sldId id="268" r:id="rId17"/>
    <p:sldId id="286" r:id="rId18"/>
    <p:sldId id="270" r:id="rId19"/>
    <p:sldId id="271" r:id="rId20"/>
    <p:sldId id="274" r:id="rId21"/>
    <p:sldId id="272" r:id="rId22"/>
    <p:sldId id="273" r:id="rId23"/>
    <p:sldId id="275" r:id="rId24"/>
    <p:sldId id="276" r:id="rId25"/>
    <p:sldId id="277" r:id="rId26"/>
    <p:sldId id="278" r:id="rId27"/>
    <p:sldId id="279" r:id="rId28"/>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9" d="100"/>
          <a:sy n="79" d="100"/>
        </p:scale>
        <p:origin x="600" y="84"/>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10D57878-BE37-46FD-BFDF-154AC09C851D}" type="datetimeFigureOut">
              <a:rPr lang="en-GB" smtClean="0"/>
              <a:t>09/01/2019</a:t>
            </a:fld>
            <a:endParaRPr lang="en-GB"/>
          </a:p>
        </p:txBody>
      </p:sp>
      <p:sp>
        <p:nvSpPr>
          <p:cNvPr id="4" name="Footer Placeholder 3"/>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7486DA58-0AF8-4827-BC2E-B2C538399441}" type="slidenum">
              <a:rPr lang="en-GB" smtClean="0"/>
              <a:t>‹#›</a:t>
            </a:fld>
            <a:endParaRPr lang="en-GB"/>
          </a:p>
        </p:txBody>
      </p:sp>
    </p:spTree>
    <p:extLst>
      <p:ext uri="{BB962C8B-B14F-4D97-AF65-F5344CB8AC3E}">
        <p14:creationId xmlns:p14="http://schemas.microsoft.com/office/powerpoint/2010/main" val="41157806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9BDE3A-391D-4714-AFDD-0E2C8670D053}"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F6A93-39CD-4690-B3D8-935B9785EA07}" type="slidenum">
              <a:rPr lang="en-GB" smtClean="0"/>
              <a:t>‹#›</a:t>
            </a:fld>
            <a:endParaRPr lang="en-GB"/>
          </a:p>
        </p:txBody>
      </p:sp>
    </p:spTree>
    <p:extLst>
      <p:ext uri="{BB962C8B-B14F-4D97-AF65-F5344CB8AC3E}">
        <p14:creationId xmlns:p14="http://schemas.microsoft.com/office/powerpoint/2010/main" val="48358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9BDE3A-391D-4714-AFDD-0E2C8670D053}"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F6A93-39CD-4690-B3D8-935B9785EA07}" type="slidenum">
              <a:rPr lang="en-GB" smtClean="0"/>
              <a:t>‹#›</a:t>
            </a:fld>
            <a:endParaRPr lang="en-GB"/>
          </a:p>
        </p:txBody>
      </p:sp>
    </p:spTree>
    <p:extLst>
      <p:ext uri="{BB962C8B-B14F-4D97-AF65-F5344CB8AC3E}">
        <p14:creationId xmlns:p14="http://schemas.microsoft.com/office/powerpoint/2010/main" val="357566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9BDE3A-391D-4714-AFDD-0E2C8670D053}"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F6A93-39CD-4690-B3D8-935B9785EA07}" type="slidenum">
              <a:rPr lang="en-GB" smtClean="0"/>
              <a:t>‹#›</a:t>
            </a:fld>
            <a:endParaRPr lang="en-GB"/>
          </a:p>
        </p:txBody>
      </p:sp>
    </p:spTree>
    <p:extLst>
      <p:ext uri="{BB962C8B-B14F-4D97-AF65-F5344CB8AC3E}">
        <p14:creationId xmlns:p14="http://schemas.microsoft.com/office/powerpoint/2010/main" val="4021099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2461F4-02FC-4FA1-AAB6-F032A65B6DF8}"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95253-307C-4C44-8EAD-8A1DFF79289C}" type="slidenum">
              <a:rPr lang="en-GB" smtClean="0"/>
              <a:t>‹#›</a:t>
            </a:fld>
            <a:endParaRPr lang="en-GB"/>
          </a:p>
        </p:txBody>
      </p:sp>
    </p:spTree>
    <p:extLst>
      <p:ext uri="{BB962C8B-B14F-4D97-AF65-F5344CB8AC3E}">
        <p14:creationId xmlns:p14="http://schemas.microsoft.com/office/powerpoint/2010/main" val="419541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AF9BDE3A-391D-4714-AFDD-0E2C8670D053}"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F6A93-39CD-4690-B3D8-935B9785EA07}" type="slidenum">
              <a:rPr lang="en-GB" smtClean="0"/>
              <a:t>‹#›</a:t>
            </a:fld>
            <a:endParaRPr lang="en-GB"/>
          </a:p>
        </p:txBody>
      </p:sp>
    </p:spTree>
    <p:extLst>
      <p:ext uri="{BB962C8B-B14F-4D97-AF65-F5344CB8AC3E}">
        <p14:creationId xmlns:p14="http://schemas.microsoft.com/office/powerpoint/2010/main" val="28131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9BDE3A-391D-4714-AFDD-0E2C8670D053}"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F6A93-39CD-4690-B3D8-935B9785EA07}" type="slidenum">
              <a:rPr lang="en-GB" smtClean="0"/>
              <a:t>‹#›</a:t>
            </a:fld>
            <a:endParaRPr lang="en-GB"/>
          </a:p>
        </p:txBody>
      </p:sp>
    </p:spTree>
    <p:extLst>
      <p:ext uri="{BB962C8B-B14F-4D97-AF65-F5344CB8AC3E}">
        <p14:creationId xmlns:p14="http://schemas.microsoft.com/office/powerpoint/2010/main" val="352746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9BDE3A-391D-4714-AFDD-0E2C8670D053}" type="datetimeFigureOut">
              <a:rPr lang="en-GB" smtClean="0"/>
              <a:t>09/01/2019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BF6A93-39CD-4690-B3D8-935B9785EA07}" type="slidenum">
              <a:rPr lang="en-GB" smtClean="0"/>
              <a:t>‹#›</a:t>
            </a:fld>
            <a:endParaRPr lang="en-GB"/>
          </a:p>
        </p:txBody>
      </p:sp>
    </p:spTree>
    <p:extLst>
      <p:ext uri="{BB962C8B-B14F-4D97-AF65-F5344CB8AC3E}">
        <p14:creationId xmlns:p14="http://schemas.microsoft.com/office/powerpoint/2010/main" val="317362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F9BDE3A-391D-4714-AFDD-0E2C8670D053}" type="datetimeFigureOut">
              <a:rPr lang="en-GB" smtClean="0"/>
              <a:t>09/01/2019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BF6A93-39CD-4690-B3D8-935B9785EA07}" type="slidenum">
              <a:rPr lang="en-GB" smtClean="0"/>
              <a:t>‹#›</a:t>
            </a:fld>
            <a:endParaRPr lang="en-GB"/>
          </a:p>
        </p:txBody>
      </p:sp>
    </p:spTree>
    <p:extLst>
      <p:ext uri="{BB962C8B-B14F-4D97-AF65-F5344CB8AC3E}">
        <p14:creationId xmlns:p14="http://schemas.microsoft.com/office/powerpoint/2010/main" val="186775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9BDE3A-391D-4714-AFDD-0E2C8670D053}" type="datetimeFigureOut">
              <a:rPr lang="en-GB" smtClean="0"/>
              <a:t>09/01/2019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BF6A93-39CD-4690-B3D8-935B9785EA07}" type="slidenum">
              <a:rPr lang="en-GB" smtClean="0"/>
              <a:t>‹#›</a:t>
            </a:fld>
            <a:endParaRPr lang="en-GB"/>
          </a:p>
        </p:txBody>
      </p:sp>
    </p:spTree>
    <p:extLst>
      <p:ext uri="{BB962C8B-B14F-4D97-AF65-F5344CB8AC3E}">
        <p14:creationId xmlns:p14="http://schemas.microsoft.com/office/powerpoint/2010/main" val="71315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BDE3A-391D-4714-AFDD-0E2C8670D053}" type="datetimeFigureOut">
              <a:rPr lang="en-GB" smtClean="0"/>
              <a:t>09/01/2019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BF6A93-39CD-4690-B3D8-935B9785EA07}" type="slidenum">
              <a:rPr lang="en-GB" smtClean="0"/>
              <a:t>‹#›</a:t>
            </a:fld>
            <a:endParaRPr lang="en-GB"/>
          </a:p>
        </p:txBody>
      </p:sp>
    </p:spTree>
    <p:extLst>
      <p:ext uri="{BB962C8B-B14F-4D97-AF65-F5344CB8AC3E}">
        <p14:creationId xmlns:p14="http://schemas.microsoft.com/office/powerpoint/2010/main" val="278351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9BDE3A-391D-4714-AFDD-0E2C8670D053}" type="datetimeFigureOut">
              <a:rPr lang="en-GB" smtClean="0"/>
              <a:t>09/01/2019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BF6A93-39CD-4690-B3D8-935B9785EA07}" type="slidenum">
              <a:rPr lang="en-GB" smtClean="0"/>
              <a:t>‹#›</a:t>
            </a:fld>
            <a:endParaRPr lang="en-GB"/>
          </a:p>
        </p:txBody>
      </p:sp>
    </p:spTree>
    <p:extLst>
      <p:ext uri="{BB962C8B-B14F-4D97-AF65-F5344CB8AC3E}">
        <p14:creationId xmlns:p14="http://schemas.microsoft.com/office/powerpoint/2010/main" val="88474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9BDE3A-391D-4714-AFDD-0E2C8670D053}" type="datetimeFigureOut">
              <a:rPr lang="en-GB" smtClean="0"/>
              <a:t>09/01/2019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BF6A93-39CD-4690-B3D8-935B9785EA07}" type="slidenum">
              <a:rPr lang="en-GB" smtClean="0"/>
              <a:t>‹#›</a:t>
            </a:fld>
            <a:endParaRPr lang="en-GB"/>
          </a:p>
        </p:txBody>
      </p:sp>
    </p:spTree>
    <p:extLst>
      <p:ext uri="{BB962C8B-B14F-4D97-AF65-F5344CB8AC3E}">
        <p14:creationId xmlns:p14="http://schemas.microsoft.com/office/powerpoint/2010/main" val="75994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BDE3A-391D-4714-AFDD-0E2C8670D053}" type="datetimeFigureOut">
              <a:rPr lang="en-GB" smtClean="0"/>
              <a:t>09/01/2019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F6A93-39CD-4690-B3D8-935B9785EA07}" type="slidenum">
              <a:rPr lang="en-GB" smtClean="0"/>
              <a:t>‹#›</a:t>
            </a:fld>
            <a:endParaRPr lang="en-GB"/>
          </a:p>
        </p:txBody>
      </p:sp>
    </p:spTree>
    <p:extLst>
      <p:ext uri="{BB962C8B-B14F-4D97-AF65-F5344CB8AC3E}">
        <p14:creationId xmlns:p14="http://schemas.microsoft.com/office/powerpoint/2010/main" val="570848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lse.ac.uk/about-lse/lse-leading-women/biographies/beatrice-webb"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digital.library.lse.ac.uk/objects/lse:buh232top" TargetMode="Externa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6586491" cy="1676603"/>
          </a:xfrm>
        </p:spPr>
        <p:txBody>
          <a:bodyPr vert="horz" lIns="91440" tIns="45720" rIns="91440" bIns="45720" rtlCol="0" anchor="ctr">
            <a:normAutofit/>
          </a:bodyPr>
          <a:lstStyle/>
          <a:p>
            <a:pPr marR="0"/>
            <a:r>
              <a:rPr lang="en-US" sz="3700" b="0" i="0" u="none" strike="noStrike" baseline="0" dirty="0" smtClean="0"/>
              <a:t>Eye Witness </a:t>
            </a:r>
            <a:r>
              <a:rPr lang="en-US" sz="3700" b="0" i="0" u="none" strike="noStrike" baseline="0" dirty="0"/>
              <a:t>to Peace 1918-20: Primary Sources from LSE Archives</a:t>
            </a:r>
          </a:p>
        </p:txBody>
      </p:sp>
      <p:sp>
        <p:nvSpPr>
          <p:cNvPr id="3" name="Text Placeholder 2"/>
          <p:cNvSpPr>
            <a:spLocks noGrp="1"/>
          </p:cNvSpPr>
          <p:nvPr>
            <p:ph sz="half" idx="1"/>
          </p:nvPr>
        </p:nvSpPr>
        <p:spPr>
          <a:xfrm>
            <a:off x="648930" y="2438400"/>
            <a:ext cx="6586489" cy="3785419"/>
          </a:xfrm>
        </p:spPr>
        <p:txBody>
          <a:bodyPr vert="horz" lIns="91440" tIns="45720" rIns="91440" bIns="45720" rtlCol="0">
            <a:normAutofit/>
          </a:bodyPr>
          <a:lstStyle/>
          <a:p>
            <a:pPr marL="0" marR="0" lvl="0">
              <a:lnSpc>
                <a:spcPct val="100000"/>
              </a:lnSpc>
            </a:pPr>
            <a:endParaRPr lang="en-US" sz="2400" b="0" i="0" u="none" strike="noStrike" baseline="0" dirty="0"/>
          </a:p>
          <a:p>
            <a:pPr marL="0" marR="0" lvl="0" indent="0">
              <a:lnSpc>
                <a:spcPct val="100000"/>
              </a:lnSpc>
              <a:buNone/>
            </a:pPr>
            <a:r>
              <a:rPr lang="en-US" sz="2400" b="0" i="0" u="none" strike="noStrike" baseline="0" dirty="0"/>
              <a:t>The resource is linked to sections on the League of Nations in the </a:t>
            </a:r>
            <a:r>
              <a:rPr lang="en-US" sz="2400" b="0" i="1" u="none" strike="noStrike" baseline="0" dirty="0"/>
              <a:t>Giving Peace a Chance: From the League of Nations to </a:t>
            </a:r>
            <a:r>
              <a:rPr lang="en-US" sz="2400" b="0" i="1" u="none" strike="noStrike" baseline="0" dirty="0" err="1"/>
              <a:t>Greenham</a:t>
            </a:r>
            <a:r>
              <a:rPr lang="en-US" sz="2400" b="0" i="1" u="none" strike="noStrike" baseline="0" dirty="0"/>
              <a:t> Common</a:t>
            </a:r>
            <a:r>
              <a:rPr lang="en-US" sz="2400" b="0" i="0" u="none" strike="noStrike" baseline="0" dirty="0"/>
              <a:t> exhibition at LSE Library 4 January – 17 April 2019, </a:t>
            </a:r>
            <a:r>
              <a:rPr lang="en-US" sz="2400" b="0" i="0" u="none" strike="noStrike" baseline="0" dirty="0" smtClean="0"/>
              <a:t>curated </a:t>
            </a:r>
            <a:r>
              <a:rPr lang="en-US" sz="2400" b="0" i="0" u="none" strike="noStrike" baseline="0" dirty="0"/>
              <a:t>by Professor David Stevenson, LSE International History.</a:t>
            </a:r>
          </a:p>
        </p:txBody>
      </p:sp>
      <p:pic>
        <p:nvPicPr>
          <p:cNvPr id="5" name="Content Placeholder 4">
            <a:extLst>
              <a:ext uri="{FF2B5EF4-FFF2-40B4-BE49-F238E27FC236}">
                <a16:creationId xmlns:a16="http://schemas.microsoft.com/office/drawing/2014/main" xmlns="" id="{5F0E8A34-456B-084E-8975-81765073611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557" r="1" b="1"/>
          <a:stretch/>
        </p:blipFill>
        <p:spPr>
          <a:xfrm>
            <a:off x="7556408" y="10"/>
            <a:ext cx="4635591" cy="6857990"/>
          </a:xfrm>
          <a:prstGeom prst="rect">
            <a:avLst/>
          </a:prstGeom>
          <a:effectLst/>
        </p:spPr>
      </p:pic>
    </p:spTree>
    <p:extLst>
      <p:ext uri="{BB962C8B-B14F-4D97-AF65-F5344CB8AC3E}">
        <p14:creationId xmlns:p14="http://schemas.microsoft.com/office/powerpoint/2010/main" val="284866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8609012" cy="713232"/>
          </a:xfrm>
        </p:spPr>
        <p:txBody>
          <a:bodyPr>
            <a:normAutofit/>
          </a:bodyPr>
          <a:lstStyle/>
          <a:p>
            <a:pPr marR="0" rtl="0"/>
            <a:r>
              <a:rPr lang="en-GB" b="0" i="0" u="none" strike="noStrike" baseline="0" dirty="0" err="1">
                <a:latin typeface="Arial" panose="020B0604020202020204" pitchFamily="34" charset="0"/>
                <a:cs typeface="Arial" panose="020B0604020202020204" pitchFamily="34" charset="0"/>
              </a:rPr>
              <a:t>Eglantyne</a:t>
            </a:r>
            <a:r>
              <a:rPr lang="en-GB" b="0" i="0" u="none" strike="noStrike" baseline="0" dirty="0">
                <a:latin typeface="Arial" panose="020B0604020202020204" pitchFamily="34" charset="0"/>
                <a:cs typeface="Arial" panose="020B0604020202020204" pitchFamily="34" charset="0"/>
              </a:rPr>
              <a:t> </a:t>
            </a:r>
            <a:r>
              <a:rPr lang="en-GB" b="0" i="0" u="none" strike="noStrike" baseline="0" dirty="0" err="1">
                <a:latin typeface="Arial" panose="020B0604020202020204" pitchFamily="34" charset="0"/>
                <a:cs typeface="Arial" panose="020B0604020202020204" pitchFamily="34" charset="0"/>
              </a:rPr>
              <a:t>Jebb</a:t>
            </a:r>
            <a:r>
              <a:rPr lang="en-GB" b="0" i="0" u="none" strike="noStrike" baseline="0" dirty="0">
                <a:latin typeface="Arial" panose="020B0604020202020204" pitchFamily="34" charset="0"/>
                <a:cs typeface="Arial" panose="020B0604020202020204" pitchFamily="34" charset="0"/>
              </a:rPr>
              <a:t> (1876-1926): </a:t>
            </a:r>
            <a:r>
              <a:rPr lang="en-GB" b="0" i="0" u="none" strike="noStrike" baseline="0" dirty="0" smtClean="0">
                <a:latin typeface="Arial" panose="020B0604020202020204" pitchFamily="34" charset="0"/>
                <a:cs typeface="Arial" panose="020B0604020202020204" pitchFamily="34" charset="0"/>
              </a:rPr>
              <a:t>Eye Witness </a:t>
            </a:r>
            <a:endParaRPr lang="en-GB" b="0" i="0" u="none" strike="noStrike" baseline="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5333" y="1565130"/>
            <a:ext cx="3431526" cy="4873625"/>
          </a:xfrm>
        </p:spPr>
      </p:pic>
      <p:sp>
        <p:nvSpPr>
          <p:cNvPr id="3" name="Text Placeholder 2"/>
          <p:cNvSpPr>
            <a:spLocks noGrp="1"/>
          </p:cNvSpPr>
          <p:nvPr>
            <p:ph type="body" sz="half" idx="2"/>
          </p:nvPr>
        </p:nvSpPr>
        <p:spPr>
          <a:xfrm>
            <a:off x="839788" y="1408014"/>
            <a:ext cx="6572948" cy="5187858"/>
          </a:xfrm>
        </p:spPr>
        <p:txBody>
          <a:bodyPr>
            <a:noAutofit/>
          </a:bodyPr>
          <a:lstStyle/>
          <a:p>
            <a:pPr marR="0" lvl="0" rtl="0"/>
            <a:r>
              <a:rPr lang="en-GB" sz="2200" b="0" i="0" u="none" strike="noStrike" baseline="0" dirty="0" err="1">
                <a:latin typeface="Arial" panose="020B0604020202020204" pitchFamily="34" charset="0"/>
                <a:cs typeface="Arial" panose="020B0604020202020204" pitchFamily="34" charset="0"/>
              </a:rPr>
              <a:t>Eglantyne</a:t>
            </a:r>
            <a:r>
              <a:rPr lang="en-GB" sz="2200" b="0" i="0" u="none" strike="noStrike" baseline="0" dirty="0">
                <a:latin typeface="Arial" panose="020B0604020202020204" pitchFamily="34" charset="0"/>
                <a:cs typeface="Arial" panose="020B0604020202020204" pitchFamily="34" charset="0"/>
              </a:rPr>
              <a:t> studied economics and wrote on social reform, mainly on agriculture and bridging social class divisions, in the 1900s. </a:t>
            </a:r>
          </a:p>
          <a:p>
            <a:pPr marR="0" lvl="0" rtl="0"/>
            <a:r>
              <a:rPr lang="en-GB" sz="2200" b="0" i="0" u="none" strike="noStrike" baseline="0" dirty="0">
                <a:latin typeface="Arial" panose="020B0604020202020204" pitchFamily="34" charset="0"/>
                <a:cs typeface="Arial" panose="020B0604020202020204" pitchFamily="34" charset="0"/>
              </a:rPr>
              <a:t>During the First World War she supported her sister Dorothy Buxton in printing news of what was going in </a:t>
            </a:r>
            <a:r>
              <a:rPr lang="en-GB" sz="2200" b="0" i="0" u="none" strike="noStrike" baseline="0" dirty="0" smtClean="0">
                <a:latin typeface="Arial" panose="020B0604020202020204" pitchFamily="34" charset="0"/>
                <a:cs typeface="Arial" panose="020B0604020202020204" pitchFamily="34" charset="0"/>
              </a:rPr>
              <a:t>Germany and Austria, highlighting </a:t>
            </a:r>
            <a:r>
              <a:rPr lang="en-GB" sz="2200" b="0" i="0" u="none" strike="noStrike" baseline="0" dirty="0">
                <a:latin typeface="Arial" panose="020B0604020202020204" pitchFamily="34" charset="0"/>
                <a:cs typeface="Arial" panose="020B0604020202020204" pitchFamily="34" charset="0"/>
              </a:rPr>
              <a:t>the starvation the </a:t>
            </a:r>
            <a:r>
              <a:rPr lang="en-GB" sz="2200" b="0" i="0" u="none" strike="noStrike" baseline="0" dirty="0" smtClean="0">
                <a:latin typeface="Arial" panose="020B0604020202020204" pitchFamily="34" charset="0"/>
                <a:cs typeface="Arial" panose="020B0604020202020204" pitchFamily="34" charset="0"/>
              </a:rPr>
              <a:t>blockade </a:t>
            </a:r>
            <a:r>
              <a:rPr lang="en-GB" sz="2200" b="0" i="0" u="none" strike="noStrike" baseline="0" dirty="0">
                <a:latin typeface="Arial" panose="020B0604020202020204" pitchFamily="34" charset="0"/>
                <a:cs typeface="Arial" panose="020B0604020202020204" pitchFamily="34" charset="0"/>
              </a:rPr>
              <a:t>was causing at the end of the war. </a:t>
            </a:r>
          </a:p>
          <a:p>
            <a:pPr marR="0" lvl="0" rtl="0"/>
            <a:r>
              <a:rPr lang="en-GB" sz="2200" b="0" i="0" u="none" strike="noStrike" baseline="0" dirty="0" smtClean="0">
                <a:latin typeface="Arial" panose="020B0604020202020204" pitchFamily="34" charset="0"/>
                <a:cs typeface="Arial" panose="020B0604020202020204" pitchFamily="34" charset="0"/>
              </a:rPr>
              <a:t>They </a:t>
            </a:r>
            <a:r>
              <a:rPr lang="en-GB" sz="2200" b="0" i="0" u="none" strike="noStrike" baseline="0" dirty="0">
                <a:latin typeface="Arial" panose="020B0604020202020204" pitchFamily="34" charset="0"/>
                <a:cs typeface="Arial" panose="020B0604020202020204" pitchFamily="34" charset="0"/>
              </a:rPr>
              <a:t>founded the Fight the Famine Committee in 1919 with Lord </a:t>
            </a:r>
            <a:r>
              <a:rPr lang="en-GB" sz="2200" b="0" i="0" u="none" strike="noStrike" baseline="0" dirty="0" err="1">
                <a:latin typeface="Arial" panose="020B0604020202020204" pitchFamily="34" charset="0"/>
                <a:cs typeface="Arial" panose="020B0604020202020204" pitchFamily="34" charset="0"/>
              </a:rPr>
              <a:t>Parmour</a:t>
            </a:r>
            <a:r>
              <a:rPr lang="en-GB" sz="2200" b="0" i="0" u="none" strike="noStrike" baseline="0" dirty="0">
                <a:latin typeface="Arial" panose="020B0604020202020204" pitchFamily="34" charset="0"/>
                <a:cs typeface="Arial" panose="020B0604020202020204" pitchFamily="34" charset="0"/>
              </a:rPr>
              <a:t>, Kate Courtney and Marian Ellis. </a:t>
            </a:r>
            <a:endParaRPr lang="en-GB" sz="2200" b="0" i="0" u="none" strike="noStrike" baseline="0" dirty="0" smtClean="0">
              <a:latin typeface="Arial" panose="020B0604020202020204" pitchFamily="34" charset="0"/>
              <a:cs typeface="Arial" panose="020B0604020202020204" pitchFamily="34" charset="0"/>
            </a:endParaRPr>
          </a:p>
          <a:p>
            <a:pPr lvl="0"/>
            <a:r>
              <a:rPr lang="en-GB" sz="2200" dirty="0" err="1">
                <a:latin typeface="Arial" panose="020B0604020202020204" pitchFamily="34" charset="0"/>
                <a:cs typeface="Arial" panose="020B0604020202020204" pitchFamily="34" charset="0"/>
              </a:rPr>
              <a:t>Jebb</a:t>
            </a:r>
            <a:r>
              <a:rPr lang="en-GB" sz="2200" dirty="0">
                <a:latin typeface="Arial" panose="020B0604020202020204" pitchFamily="34" charset="0"/>
                <a:cs typeface="Arial" panose="020B0604020202020204" pitchFamily="34" charset="0"/>
              </a:rPr>
              <a:t> later researched and published The Children’s Charter in 1923 for protecting the welfare of children across nations, which was adopted by the League of Nations the following year.</a:t>
            </a:r>
          </a:p>
        </p:txBody>
      </p:sp>
    </p:spTree>
    <p:extLst>
      <p:ext uri="{BB962C8B-B14F-4D97-AF65-F5344CB8AC3E}">
        <p14:creationId xmlns:p14="http://schemas.microsoft.com/office/powerpoint/2010/main" val="342774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365125"/>
            <a:ext cx="10648252" cy="975995"/>
          </a:xfrm>
        </p:spPr>
        <p:txBody>
          <a:bodyPr/>
          <a:lstStyle/>
          <a:p>
            <a:pPr marR="0" rtl="0"/>
            <a:r>
              <a:rPr lang="en-GB" b="0" i="0" u="none" strike="noStrike" baseline="0" dirty="0" smtClean="0"/>
              <a:t>Starving</a:t>
            </a:r>
            <a:r>
              <a:rPr lang="en-GB" b="0" i="0" u="none" strike="noStrike" dirty="0" smtClean="0"/>
              <a:t> Children</a:t>
            </a:r>
            <a:endParaRPr lang="en-GB" b="0" i="0" u="none" strike="noStrike" baseline="0" dirty="0"/>
          </a:p>
        </p:txBody>
      </p:sp>
      <p:sp>
        <p:nvSpPr>
          <p:cNvPr id="3" name="Text Placeholder 2"/>
          <p:cNvSpPr>
            <a:spLocks noGrp="1"/>
          </p:cNvSpPr>
          <p:nvPr>
            <p:ph sz="half" idx="2"/>
          </p:nvPr>
        </p:nvSpPr>
        <p:spPr>
          <a:xfrm>
            <a:off x="621792" y="1475232"/>
            <a:ext cx="5550408" cy="5023104"/>
          </a:xfrm>
        </p:spPr>
        <p:txBody>
          <a:bodyPr>
            <a:normAutofit fontScale="70000" lnSpcReduction="20000"/>
          </a:bodyPr>
          <a:lstStyle/>
          <a:p>
            <a:pPr marL="0" marR="0" lvl="0" indent="0" rtl="0">
              <a:lnSpc>
                <a:spcPct val="120000"/>
              </a:lnSpc>
              <a:buNone/>
            </a:pPr>
            <a:r>
              <a:rPr lang="en-GB" b="0" i="0" u="none" strike="noStrike" baseline="0" dirty="0"/>
              <a:t>The FFC </a:t>
            </a:r>
            <a:r>
              <a:rPr lang="en-GB" b="0" i="0" u="none" strike="noStrike" baseline="0" dirty="0" smtClean="0"/>
              <a:t>distributed </a:t>
            </a:r>
            <a:r>
              <a:rPr lang="en-GB" b="0" i="0" u="none" strike="noStrike" baseline="0" dirty="0"/>
              <a:t>food and milk based on </a:t>
            </a:r>
            <a:r>
              <a:rPr lang="en-GB" b="0" i="0" u="none" strike="noStrike" baseline="0" dirty="0" smtClean="0"/>
              <a:t>new nutritional understanding </a:t>
            </a:r>
            <a:r>
              <a:rPr lang="en-GB" b="0" i="0" u="none" strike="noStrike" baseline="0" dirty="0"/>
              <a:t>in food health and </a:t>
            </a:r>
            <a:r>
              <a:rPr lang="en-GB" b="0" i="0" u="none" strike="noStrike" baseline="0" dirty="0" smtClean="0"/>
              <a:t>medicine,</a:t>
            </a:r>
            <a:r>
              <a:rPr lang="en-GB" b="0" i="0" u="none" strike="noStrike" dirty="0" smtClean="0"/>
              <a:t> pioneered by scientists such as </a:t>
            </a:r>
            <a:r>
              <a:rPr lang="en-GB" b="0" i="0" u="none" strike="noStrike" baseline="0" dirty="0" smtClean="0"/>
              <a:t>Harriette Chick. It </a:t>
            </a:r>
            <a:r>
              <a:rPr lang="en-GB" b="0" i="0" u="none" strike="noStrike" baseline="0" dirty="0"/>
              <a:t>was not just that there were shortages of food, but that there was shortages of protein and milk, which particularly affected children. </a:t>
            </a:r>
            <a:endParaRPr lang="en-GB" b="0" i="0" u="none" strike="noStrike" baseline="0" dirty="0" smtClean="0"/>
          </a:p>
          <a:p>
            <a:pPr marL="0" indent="0">
              <a:lnSpc>
                <a:spcPct val="120000"/>
              </a:lnSpc>
              <a:buNone/>
            </a:pPr>
            <a:r>
              <a:rPr lang="en-GB" dirty="0"/>
              <a:t>The FFC operated an emotive campaign using photographs of emaciated infants to raise sympathy and </a:t>
            </a:r>
            <a:r>
              <a:rPr lang="en-GB" dirty="0" smtClean="0"/>
              <a:t>money. </a:t>
            </a:r>
            <a:r>
              <a:rPr lang="en-GB" dirty="0">
                <a:latin typeface="Arial" panose="020B0604020202020204" pitchFamily="34" charset="0"/>
                <a:cs typeface="Arial" panose="020B0604020202020204" pitchFamily="34" charset="0"/>
              </a:rPr>
              <a:t>The </a:t>
            </a:r>
            <a:r>
              <a:rPr lang="en-GB" dirty="0" smtClean="0">
                <a:latin typeface="Arial" panose="020B0604020202020204" pitchFamily="34" charset="0"/>
                <a:cs typeface="Arial" panose="020B0604020202020204" pitchFamily="34" charset="0"/>
              </a:rPr>
              <a:t>charity Save </a:t>
            </a:r>
            <a:r>
              <a:rPr lang="en-GB" dirty="0">
                <a:latin typeface="Arial" panose="020B0604020202020204" pitchFamily="34" charset="0"/>
                <a:cs typeface="Arial" panose="020B0604020202020204" pitchFamily="34" charset="0"/>
              </a:rPr>
              <a:t>the Children Fund was formed from the FFC due to the amount of starving babies and </a:t>
            </a:r>
            <a:r>
              <a:rPr lang="en-GB" dirty="0" smtClean="0">
                <a:latin typeface="Arial" panose="020B0604020202020204" pitchFamily="34" charset="0"/>
                <a:cs typeface="Arial" panose="020B0604020202020204" pitchFamily="34" charset="0"/>
              </a:rPr>
              <a:t>children, who be seen as ‘innocent’ of the war and so were easier to campaign for</a:t>
            </a:r>
            <a:r>
              <a:rPr lang="en-GB" dirty="0" smtClean="0">
                <a:latin typeface="Arial" panose="020B0604020202020204" pitchFamily="34" charset="0"/>
                <a:cs typeface="Arial" panose="020B0604020202020204" pitchFamily="34" charset="0"/>
              </a:rPr>
              <a:t>.</a:t>
            </a:r>
            <a:endParaRPr lang="en-GB" b="0" i="0" u="none" strike="noStrike" baseline="0" dirty="0"/>
          </a:p>
        </p:txBody>
      </p:sp>
      <p:sp>
        <p:nvSpPr>
          <p:cNvPr id="5" name="Text Placeholder 4"/>
          <p:cNvSpPr>
            <a:spLocks noGrp="1"/>
          </p:cNvSpPr>
          <p:nvPr>
            <p:ph type="body" sz="quarter" idx="3"/>
          </p:nvPr>
        </p:nvSpPr>
        <p:spPr>
          <a:xfrm>
            <a:off x="6269736" y="365125"/>
            <a:ext cx="5584824" cy="2926716"/>
          </a:xfrm>
        </p:spPr>
        <p:txBody>
          <a:bodyPr>
            <a:normAutofit fontScale="85000" lnSpcReduction="10000"/>
          </a:bodyPr>
          <a:lstStyle/>
          <a:p>
            <a:pPr>
              <a:lnSpc>
                <a:spcPct val="120000"/>
              </a:lnSpc>
            </a:pPr>
            <a:r>
              <a:rPr lang="en-GB" b="0" dirty="0" smtClean="0"/>
              <a:t>The below </a:t>
            </a:r>
            <a:r>
              <a:rPr lang="en-GB" b="0" dirty="0"/>
              <a:t>report </a:t>
            </a:r>
            <a:r>
              <a:rPr lang="en-GB" b="0" dirty="0" smtClean="0"/>
              <a:t>illustrates </a:t>
            </a:r>
            <a:r>
              <a:rPr lang="en-GB" b="0" dirty="0"/>
              <a:t>the issues created by the lack of milk cows in Germany: doubled infant mortality, doubled fatal tuberculosis, a lack of medicine and ‘nourishing foods’ and mothers unable to breast feed.</a:t>
            </a:r>
          </a:p>
          <a:p>
            <a:pPr>
              <a:lnSpc>
                <a:spcPct val="120000"/>
              </a:lnSpc>
            </a:pPr>
            <a:r>
              <a:rPr lang="en-GB" sz="1800" b="0" dirty="0" smtClean="0"/>
              <a:t>1919 </a:t>
            </a:r>
            <a:r>
              <a:rPr lang="en-GB" sz="1800" b="0" dirty="0" smtClean="0"/>
              <a:t>Report Milk </a:t>
            </a:r>
            <a:r>
              <a:rPr lang="en-GB" sz="1800" b="0" dirty="0"/>
              <a:t>Shortage and Child Mortality in </a:t>
            </a:r>
            <a:r>
              <a:rPr lang="en-GB" sz="1800" b="0" dirty="0" smtClean="0"/>
              <a:t>Germany, Fight the Famine Committee, Archives of </a:t>
            </a:r>
            <a:r>
              <a:rPr lang="en-GB" sz="1800" b="0" dirty="0" err="1" smtClean="0"/>
              <a:t>Eglantyne</a:t>
            </a:r>
            <a:r>
              <a:rPr lang="en-GB" sz="1800" b="0" dirty="0" smtClean="0"/>
              <a:t> </a:t>
            </a:r>
            <a:r>
              <a:rPr lang="en-GB" sz="1800" b="0" dirty="0" err="1" smtClean="0"/>
              <a:t>Jebb</a:t>
            </a:r>
            <a:r>
              <a:rPr lang="en-GB" sz="1800" b="0" dirty="0" smtClean="0"/>
              <a:t>, The Women’s Library Collection LSE.</a:t>
            </a:r>
            <a:endParaRPr lang="en-GB" sz="1800" b="0"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269736" y="3538830"/>
            <a:ext cx="5584825" cy="2818156"/>
          </a:xfrm>
        </p:spPr>
      </p:pic>
    </p:spTree>
    <p:extLst>
      <p:ext uri="{BB962C8B-B14F-4D97-AF65-F5344CB8AC3E}">
        <p14:creationId xmlns:p14="http://schemas.microsoft.com/office/powerpoint/2010/main" val="73670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a:t>Paris Peace Conference</a:t>
            </a:r>
          </a:p>
        </p:txBody>
      </p:sp>
      <p:sp>
        <p:nvSpPr>
          <p:cNvPr id="3" name="Text Placeholder 2"/>
          <p:cNvSpPr>
            <a:spLocks noGrp="1"/>
          </p:cNvSpPr>
          <p:nvPr>
            <p:ph type="body" idx="1"/>
          </p:nvPr>
        </p:nvSpPr>
        <p:spPr>
          <a:xfrm>
            <a:off x="838200" y="1690688"/>
            <a:ext cx="10515600" cy="4722304"/>
          </a:xfrm>
        </p:spPr>
        <p:txBody>
          <a:bodyPr>
            <a:normAutofit fontScale="70000" lnSpcReduction="20000"/>
          </a:bodyPr>
          <a:lstStyle/>
          <a:p>
            <a:pPr marL="0" marR="0" lvl="0" indent="0" rtl="0">
              <a:lnSpc>
                <a:spcPct val="120000"/>
              </a:lnSpc>
              <a:buNone/>
            </a:pPr>
            <a:r>
              <a:rPr lang="en-GB" b="0" i="0" u="none" strike="noStrike" baseline="0" dirty="0">
                <a:cs typeface="Arial" panose="020B0604020202020204" pitchFamily="34" charset="0"/>
              </a:rPr>
              <a:t>January 1919 delegates from 32 countries met in Paris to agree the terms of the end of the First World War. The conference was dominated by David Lloyd George (Britain), Georges Clemenceau (France) and Woodrow Wilson (USA); they were known as the ‘Big Three’. These three leaders representing their countries wanted very different outcomes from the peace </a:t>
            </a:r>
            <a:r>
              <a:rPr lang="en-GB" b="0" i="0" u="none" strike="noStrike" baseline="0" dirty="0" smtClean="0">
                <a:cs typeface="Arial" panose="020B0604020202020204" pitchFamily="34" charset="0"/>
              </a:rPr>
              <a:t>negotiations</a:t>
            </a:r>
            <a:r>
              <a:rPr lang="en-GB" dirty="0">
                <a:cs typeface="Arial" panose="020B0604020202020204" pitchFamily="34" charset="0"/>
              </a:rPr>
              <a:t>:</a:t>
            </a:r>
            <a:endParaRPr lang="en-GB" b="0" i="0" u="none" strike="noStrike" baseline="0" dirty="0">
              <a:cs typeface="Arial" panose="020B0604020202020204" pitchFamily="34" charset="0"/>
            </a:endParaRPr>
          </a:p>
          <a:p>
            <a:pPr lvl="0">
              <a:lnSpc>
                <a:spcPct val="120000"/>
              </a:lnSpc>
            </a:pPr>
            <a:r>
              <a:rPr lang="en-GB" dirty="0"/>
              <a:t>Lloyd George wanted to keep the British Empire intact with British domination of the sea. </a:t>
            </a:r>
          </a:p>
          <a:p>
            <a:pPr lvl="0">
              <a:lnSpc>
                <a:spcPct val="120000"/>
              </a:lnSpc>
            </a:pPr>
            <a:r>
              <a:rPr lang="en-GB" dirty="0"/>
              <a:t>Clemenceau wanted reparations from and revenge on Germany. </a:t>
            </a:r>
          </a:p>
          <a:p>
            <a:pPr lvl="0">
              <a:lnSpc>
                <a:spcPct val="120000"/>
              </a:lnSpc>
            </a:pPr>
            <a:r>
              <a:rPr lang="en-GB" dirty="0"/>
              <a:t>Wilson had published 14 points for a lasting peace that promised to rebuild Europe, independence for colonised peoples and new forms of international cooperation. Wilson, however, did not have political control of the legislative bodies of the </a:t>
            </a:r>
            <a:r>
              <a:rPr lang="en-GB" dirty="0" smtClean="0"/>
              <a:t>USA.</a:t>
            </a:r>
          </a:p>
          <a:p>
            <a:pPr marL="0" lvl="0" indent="0">
              <a:lnSpc>
                <a:spcPct val="120000"/>
              </a:lnSpc>
              <a:buNone/>
            </a:pPr>
            <a:r>
              <a:rPr lang="en-GB" dirty="0" smtClean="0"/>
              <a:t>There were enormous </a:t>
            </a:r>
            <a:r>
              <a:rPr lang="en-GB" dirty="0"/>
              <a:t>amounts </a:t>
            </a:r>
            <a:r>
              <a:rPr lang="en-GB" dirty="0" smtClean="0"/>
              <a:t>of officials </a:t>
            </a:r>
            <a:r>
              <a:rPr lang="en-GB" dirty="0"/>
              <a:t>and documents </a:t>
            </a:r>
            <a:r>
              <a:rPr lang="en-GB" dirty="0" smtClean="0"/>
              <a:t>involved</a:t>
            </a:r>
            <a:r>
              <a:rPr lang="en-GB" dirty="0"/>
              <a:t> </a:t>
            </a:r>
            <a:r>
              <a:rPr lang="en-GB" dirty="0" smtClean="0"/>
              <a:t>in this process.</a:t>
            </a:r>
            <a:endParaRPr lang="en-GB" dirty="0"/>
          </a:p>
        </p:txBody>
      </p:sp>
    </p:spTree>
    <p:extLst>
      <p:ext uri="{BB962C8B-B14F-4D97-AF65-F5344CB8AC3E}">
        <p14:creationId xmlns:p14="http://schemas.microsoft.com/office/powerpoint/2010/main" val="426812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smtClean="0"/>
              <a:t>Woodrow Wilson’s </a:t>
            </a:r>
            <a:r>
              <a:rPr lang="en-GB" b="0" i="0" u="none" strike="noStrike" baseline="0" dirty="0"/>
              <a:t>14 points </a:t>
            </a:r>
          </a:p>
        </p:txBody>
      </p:sp>
      <p:sp>
        <p:nvSpPr>
          <p:cNvPr id="3" name="Text Placeholder 2"/>
          <p:cNvSpPr>
            <a:spLocks noGrp="1"/>
          </p:cNvSpPr>
          <p:nvPr>
            <p:ph type="body" idx="1"/>
          </p:nvPr>
        </p:nvSpPr>
        <p:spPr>
          <a:xfrm>
            <a:off x="838200" y="1825624"/>
            <a:ext cx="10634472" cy="4477639"/>
          </a:xfrm>
        </p:spPr>
        <p:txBody>
          <a:bodyPr>
            <a:normAutofit fontScale="85000" lnSpcReduction="20000"/>
          </a:bodyPr>
          <a:lstStyle/>
          <a:p>
            <a:pPr marL="0" marR="0" lvl="0" indent="0" rtl="0">
              <a:lnSpc>
                <a:spcPct val="120000"/>
              </a:lnSpc>
              <a:buNone/>
            </a:pPr>
            <a:r>
              <a:rPr lang="en-GB" dirty="0" smtClean="0"/>
              <a:t>These i</a:t>
            </a:r>
            <a:r>
              <a:rPr lang="en-GB" b="0" i="0" u="none" strike="noStrike" baseline="0" dirty="0" smtClean="0"/>
              <a:t>ncluded</a:t>
            </a:r>
            <a:r>
              <a:rPr lang="en-GB" b="0" i="0" u="none" strike="noStrike" baseline="0" dirty="0"/>
              <a:t>:</a:t>
            </a:r>
          </a:p>
          <a:p>
            <a:pPr marR="0" lvl="0" rtl="0">
              <a:lnSpc>
                <a:spcPct val="120000"/>
              </a:lnSpc>
            </a:pPr>
            <a:r>
              <a:rPr lang="en-GB" b="0" i="0" u="none" strike="noStrike" baseline="0" dirty="0"/>
              <a:t>Setting up a League of Nations</a:t>
            </a:r>
          </a:p>
          <a:p>
            <a:pPr marR="0" lvl="0" rtl="0">
              <a:lnSpc>
                <a:spcPct val="120000"/>
              </a:lnSpc>
            </a:pPr>
            <a:r>
              <a:rPr lang="en-GB" b="0" i="0" u="none" strike="noStrike" baseline="0" dirty="0"/>
              <a:t>Disarmament</a:t>
            </a:r>
          </a:p>
          <a:p>
            <a:pPr marR="0" lvl="0" rtl="0">
              <a:lnSpc>
                <a:spcPct val="120000"/>
              </a:lnSpc>
            </a:pPr>
            <a:r>
              <a:rPr lang="en-GB" b="0" i="0" u="none" strike="noStrike" baseline="0" dirty="0"/>
              <a:t>Self-determination for the people of Europe – the right to rule themselves</a:t>
            </a:r>
          </a:p>
          <a:p>
            <a:pPr marR="0" lvl="0" rtl="0">
              <a:lnSpc>
                <a:spcPct val="120000"/>
              </a:lnSpc>
            </a:pPr>
            <a:r>
              <a:rPr lang="en-GB" b="0" i="0" u="none" strike="noStrike" baseline="0" dirty="0"/>
              <a:t>Freedom for colonised peoples</a:t>
            </a:r>
          </a:p>
          <a:p>
            <a:pPr marR="0" lvl="0" rtl="0">
              <a:lnSpc>
                <a:spcPct val="120000"/>
              </a:lnSpc>
            </a:pPr>
            <a:r>
              <a:rPr lang="en-GB" b="0" i="0" u="none" strike="noStrike" baseline="0" dirty="0"/>
              <a:t>Freedom of the seas</a:t>
            </a:r>
          </a:p>
          <a:p>
            <a:pPr marR="0" lvl="0" rtl="0">
              <a:lnSpc>
                <a:spcPct val="120000"/>
              </a:lnSpc>
            </a:pPr>
            <a:r>
              <a:rPr lang="en-GB" b="0" i="0" u="none" strike="noStrike" baseline="0" dirty="0"/>
              <a:t>Free </a:t>
            </a:r>
            <a:r>
              <a:rPr lang="en-GB" b="0" i="0" u="none" strike="noStrike" baseline="0" dirty="0" smtClean="0"/>
              <a:t>trade</a:t>
            </a:r>
          </a:p>
          <a:p>
            <a:pPr marL="0" marR="0" lvl="0" indent="0" rtl="0">
              <a:lnSpc>
                <a:spcPct val="120000"/>
              </a:lnSpc>
              <a:buNone/>
            </a:pPr>
            <a:r>
              <a:rPr lang="en-GB" dirty="0" smtClean="0"/>
              <a:t>Wilson</a:t>
            </a:r>
            <a:r>
              <a:rPr lang="en-GB" b="0" i="0" u="none" strike="noStrike" baseline="0" dirty="0" smtClean="0"/>
              <a:t> </a:t>
            </a:r>
            <a:r>
              <a:rPr lang="en-GB" b="0" i="0" u="none" strike="noStrike" baseline="0" dirty="0"/>
              <a:t>conceded most of the points to keep the League of Nations, even the War Guilt </a:t>
            </a:r>
            <a:r>
              <a:rPr lang="en-GB" b="0" i="0" u="none" strike="noStrike" baseline="0" dirty="0" smtClean="0"/>
              <a:t>Clause, </a:t>
            </a:r>
            <a:r>
              <a:rPr lang="en-GB" b="0" i="0" u="none" strike="noStrike" baseline="0" dirty="0"/>
              <a:t>which he hated as it explicitly blamed Germany for the war</a:t>
            </a:r>
            <a:r>
              <a:rPr lang="en-GB" b="0" i="0" u="none" strike="noStrike" baseline="0" dirty="0" smtClean="0"/>
              <a:t>.</a:t>
            </a:r>
            <a:endParaRPr lang="en-GB" b="0" i="0" u="none" strike="noStrike" baseline="0" dirty="0"/>
          </a:p>
        </p:txBody>
      </p:sp>
    </p:spTree>
    <p:extLst>
      <p:ext uri="{BB962C8B-B14F-4D97-AF65-F5344CB8AC3E}">
        <p14:creationId xmlns:p14="http://schemas.microsoft.com/office/powerpoint/2010/main" val="1599193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a:t>Charles Kingsley Webster (1886-1961): </a:t>
            </a:r>
            <a:r>
              <a:rPr lang="en-GB" b="0" i="0" u="none" strike="noStrike" baseline="0" dirty="0" smtClean="0"/>
              <a:t>Eye Witness</a:t>
            </a:r>
            <a:r>
              <a:rPr lang="en-GB" b="0" i="0" u="none" strike="noStrike" baseline="0" dirty="0"/>
              <a:t>. </a:t>
            </a:r>
          </a:p>
        </p:txBody>
      </p:sp>
      <p:sp>
        <p:nvSpPr>
          <p:cNvPr id="3" name="Text Placeholder 2"/>
          <p:cNvSpPr>
            <a:spLocks noGrp="1"/>
          </p:cNvSpPr>
          <p:nvPr>
            <p:ph sz="half" idx="2"/>
          </p:nvPr>
        </p:nvSpPr>
        <p:spPr>
          <a:xfrm>
            <a:off x="707136" y="1828800"/>
            <a:ext cx="5290439" cy="4360863"/>
          </a:xfrm>
        </p:spPr>
        <p:txBody>
          <a:bodyPr>
            <a:noAutofit/>
          </a:bodyPr>
          <a:lstStyle/>
          <a:p>
            <a:pPr marL="0" marR="0" lvl="0" indent="0" rtl="0">
              <a:lnSpc>
                <a:spcPct val="100000"/>
              </a:lnSpc>
              <a:buNone/>
            </a:pPr>
            <a:r>
              <a:rPr lang="en-GB" sz="2000" b="0" i="0" u="none" strike="noStrike" baseline="0" dirty="0"/>
              <a:t>In 1919 </a:t>
            </a:r>
            <a:r>
              <a:rPr lang="en-GB" sz="2000" b="0" i="0" u="none" strike="noStrike" baseline="0" dirty="0" smtClean="0"/>
              <a:t>Charles Webster </a:t>
            </a:r>
            <a:r>
              <a:rPr lang="en-GB" sz="2000" b="0" i="0" u="none" strike="noStrike" baseline="0" dirty="0"/>
              <a:t>was an assistant in the Military Section of the British delegation at the Paris Peace Conference. Having served in intelligence during the </a:t>
            </a:r>
            <a:r>
              <a:rPr lang="en-GB" sz="2000" b="0" i="0" u="none" strike="noStrike" baseline="0" dirty="0" smtClean="0"/>
              <a:t>war, Webster</a:t>
            </a:r>
            <a:r>
              <a:rPr lang="en-GB" sz="2000" b="0" i="0" u="none" strike="noStrike" dirty="0" smtClean="0"/>
              <a:t> was a historian</a:t>
            </a:r>
            <a:r>
              <a:rPr lang="en-GB" sz="2000" b="0" i="0" u="none" strike="noStrike" baseline="0" dirty="0" smtClean="0"/>
              <a:t>. </a:t>
            </a:r>
          </a:p>
          <a:p>
            <a:pPr marL="0" marR="0" lvl="0" indent="0" rtl="0">
              <a:lnSpc>
                <a:spcPct val="100000"/>
              </a:lnSpc>
              <a:buNone/>
            </a:pPr>
            <a:r>
              <a:rPr lang="en-GB" sz="2000" dirty="0" smtClean="0"/>
              <a:t>Webster’s</a:t>
            </a:r>
            <a:r>
              <a:rPr lang="en-GB" sz="2000" b="0" i="0" u="none" strike="noStrike" baseline="0" dirty="0" smtClean="0"/>
              <a:t> </a:t>
            </a:r>
            <a:r>
              <a:rPr lang="en-GB" sz="2000" b="0" i="0" u="none" strike="noStrike" baseline="0" dirty="0"/>
              <a:t>papers give an insight into the fraught negotiations going on in 1919. </a:t>
            </a:r>
            <a:endParaRPr lang="en-GB" sz="2000" b="0" i="0" u="none" strike="noStrike" baseline="0" dirty="0" smtClean="0"/>
          </a:p>
          <a:p>
            <a:pPr marL="0" marR="0" lvl="0" indent="0" rtl="0">
              <a:lnSpc>
                <a:spcPct val="100000"/>
              </a:lnSpc>
              <a:buNone/>
            </a:pPr>
            <a:r>
              <a:rPr lang="en-GB" sz="2000" dirty="0" smtClean="0"/>
              <a:t>He</a:t>
            </a:r>
            <a:r>
              <a:rPr lang="en-GB" sz="2000" b="0" i="0" u="none" strike="noStrike" baseline="0" dirty="0" smtClean="0"/>
              <a:t> </a:t>
            </a:r>
            <a:r>
              <a:rPr lang="en-GB" sz="2000" b="0" i="0" u="none" strike="noStrike" baseline="0" dirty="0"/>
              <a:t>later became a professor </a:t>
            </a:r>
            <a:r>
              <a:rPr lang="en-GB" sz="2000" b="0" i="0" u="none" strike="noStrike" baseline="0" dirty="0" smtClean="0"/>
              <a:t>in international history at </a:t>
            </a:r>
            <a:r>
              <a:rPr lang="en-GB" sz="2000" b="0" i="0" u="none" strike="noStrike" baseline="0" dirty="0"/>
              <a:t>LSE and was integral to the British government’s preparations for the United Nations during the Second World War</a:t>
            </a:r>
            <a:r>
              <a:rPr lang="en-GB" sz="2000" b="0" i="0" u="none" strike="noStrike" baseline="0" dirty="0" smtClean="0"/>
              <a:t>.</a:t>
            </a:r>
            <a:endParaRPr lang="en-GB" sz="2000" b="0" i="0" u="none" strike="noStrike" baseline="0" dirty="0"/>
          </a:p>
        </p:txBody>
      </p:sp>
      <p:sp>
        <p:nvSpPr>
          <p:cNvPr id="6" name="Text Placeholder 5"/>
          <p:cNvSpPr>
            <a:spLocks noGrp="1"/>
          </p:cNvSpPr>
          <p:nvPr>
            <p:ph type="body" sz="quarter" idx="3"/>
          </p:nvPr>
        </p:nvSpPr>
        <p:spPr>
          <a:xfrm>
            <a:off x="6306086" y="1681163"/>
            <a:ext cx="4915414" cy="823912"/>
          </a:xfrm>
        </p:spPr>
        <p:txBody>
          <a:bodyPr>
            <a:normAutofit lnSpcReduction="10000"/>
          </a:bodyPr>
          <a:lstStyle/>
          <a:p>
            <a:pPr>
              <a:lnSpc>
                <a:spcPct val="100000"/>
              </a:lnSpc>
            </a:pPr>
            <a:r>
              <a:rPr lang="en-GB" sz="1400" b="0" dirty="0"/>
              <a:t>This photograph shows Webster </a:t>
            </a:r>
            <a:r>
              <a:rPr lang="en-GB" sz="1400" b="0" dirty="0" smtClean="0"/>
              <a:t>(third </a:t>
            </a:r>
            <a:r>
              <a:rPr lang="en-GB" sz="1400" b="0" dirty="0"/>
              <a:t>from the </a:t>
            </a:r>
            <a:r>
              <a:rPr lang="en-GB" sz="1400" b="0" dirty="0" smtClean="0"/>
              <a:t>left) </a:t>
            </a:r>
            <a:r>
              <a:rPr lang="en-GB" sz="1400" b="0" dirty="0"/>
              <a:t>at the signing of the United Nations </a:t>
            </a:r>
            <a:r>
              <a:rPr lang="en-GB" sz="1400" b="0" dirty="0" smtClean="0"/>
              <a:t>Charter in San Francisco on </a:t>
            </a:r>
            <a:r>
              <a:rPr lang="en-GB" sz="1400" b="0" dirty="0"/>
              <a:t>26 </a:t>
            </a:r>
            <a:r>
              <a:rPr lang="en-GB" sz="1400" b="0" dirty="0" smtClean="0"/>
              <a:t>June </a:t>
            </a:r>
            <a:r>
              <a:rPr lang="en-GB" sz="1400" b="0" dirty="0"/>
              <a:t>1945</a:t>
            </a:r>
            <a:r>
              <a:rPr lang="en-GB" b="0" dirty="0"/>
              <a:t>. </a:t>
            </a:r>
          </a:p>
        </p:txBody>
      </p:sp>
      <p:pic>
        <p:nvPicPr>
          <p:cNvPr id="5" name="Content Placeholder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306087" y="2614803"/>
            <a:ext cx="4915413" cy="3684588"/>
          </a:xfrm>
        </p:spPr>
      </p:pic>
    </p:spTree>
    <p:extLst>
      <p:ext uri="{BB962C8B-B14F-4D97-AF65-F5344CB8AC3E}">
        <p14:creationId xmlns:p14="http://schemas.microsoft.com/office/powerpoint/2010/main" val="375391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a:t>The Key Terms of the Treaty of Versailles</a:t>
            </a:r>
          </a:p>
        </p:txBody>
      </p:sp>
      <p:sp>
        <p:nvSpPr>
          <p:cNvPr id="3" name="Text Placeholder 2"/>
          <p:cNvSpPr>
            <a:spLocks noGrp="1"/>
          </p:cNvSpPr>
          <p:nvPr>
            <p:ph sz="half" idx="1"/>
          </p:nvPr>
        </p:nvSpPr>
        <p:spPr/>
        <p:txBody>
          <a:bodyPr>
            <a:noAutofit/>
          </a:bodyPr>
          <a:lstStyle/>
          <a:p>
            <a:pPr marL="0" marR="0" lvl="0" indent="0" rtl="0">
              <a:lnSpc>
                <a:spcPct val="120000"/>
              </a:lnSpc>
              <a:buNone/>
            </a:pPr>
            <a:r>
              <a:rPr lang="en-GB" sz="2000" b="0" i="0" u="none" strike="noStrike" baseline="0" dirty="0"/>
              <a:t>There were 440 terms </a:t>
            </a:r>
            <a:r>
              <a:rPr lang="en-GB" sz="2000" b="0" i="0" u="none" strike="noStrike" baseline="0" dirty="0" smtClean="0"/>
              <a:t>in</a:t>
            </a:r>
            <a:r>
              <a:rPr lang="en-GB" sz="2000" b="0" i="0" u="none" strike="noStrike" dirty="0" smtClean="0"/>
              <a:t> the treaty with </a:t>
            </a:r>
            <a:r>
              <a:rPr lang="en-GB" sz="2000" b="0" i="0" u="none" strike="noStrike" baseline="0" dirty="0" smtClean="0"/>
              <a:t>Germany</a:t>
            </a:r>
            <a:r>
              <a:rPr lang="en-GB" sz="2000" b="0" i="0" u="none" strike="noStrike" baseline="0" dirty="0"/>
              <a:t>. </a:t>
            </a:r>
            <a:r>
              <a:rPr lang="en-GB" sz="2000" b="0" i="0" u="none" strike="noStrike" baseline="0" dirty="0" smtClean="0"/>
              <a:t>The main</a:t>
            </a:r>
            <a:r>
              <a:rPr lang="en-GB" sz="2000" b="0" i="0" u="none" strike="noStrike" dirty="0" smtClean="0"/>
              <a:t> ones were:</a:t>
            </a:r>
            <a:endParaRPr lang="en-GB" sz="2000" b="0" i="0" u="none" strike="noStrike" baseline="0" dirty="0" smtClean="0"/>
          </a:p>
          <a:p>
            <a:pPr marL="0" marR="0" lvl="0" indent="0" rtl="0">
              <a:lnSpc>
                <a:spcPct val="120000"/>
              </a:lnSpc>
              <a:buNone/>
            </a:pPr>
            <a:r>
              <a:rPr lang="en-GB" sz="2000" b="0" i="0" u="sng" strike="noStrike" baseline="0" dirty="0" smtClean="0"/>
              <a:t>Territorial</a:t>
            </a:r>
            <a:endParaRPr lang="en-GB" sz="2000" b="0" i="0" u="sng" strike="noStrike" baseline="0" dirty="0"/>
          </a:p>
          <a:p>
            <a:pPr marR="0" lvl="0" rtl="0">
              <a:lnSpc>
                <a:spcPct val="120000"/>
              </a:lnSpc>
            </a:pPr>
            <a:r>
              <a:rPr lang="en-GB" sz="2000" b="0" i="0" u="none" strike="noStrike" baseline="0" dirty="0"/>
              <a:t>Lands in eastern Germany were given to Poland</a:t>
            </a:r>
          </a:p>
          <a:p>
            <a:pPr marR="0" lvl="0" rtl="0">
              <a:lnSpc>
                <a:spcPct val="120000"/>
              </a:lnSpc>
            </a:pPr>
            <a:r>
              <a:rPr lang="en-GB" sz="2000" b="0" i="0" u="none" strike="noStrike" baseline="0" dirty="0"/>
              <a:t>The Alsace-Lorraine region returned to France</a:t>
            </a:r>
          </a:p>
          <a:p>
            <a:pPr marR="0" lvl="0" rtl="0">
              <a:lnSpc>
                <a:spcPct val="120000"/>
              </a:lnSpc>
            </a:pPr>
            <a:r>
              <a:rPr lang="en-GB" sz="2000" b="0" i="0" u="none" strike="noStrike" baseline="0" dirty="0"/>
              <a:t>Germany was forbidden to unite with Austria</a:t>
            </a:r>
          </a:p>
          <a:p>
            <a:pPr marR="0" lvl="0" rtl="0">
              <a:lnSpc>
                <a:spcPct val="120000"/>
              </a:lnSpc>
            </a:pPr>
            <a:r>
              <a:rPr lang="en-GB" sz="2000" b="0" i="0" u="none" strike="noStrike" baseline="0" dirty="0"/>
              <a:t>The coal mining area of the Saar was given to France for 15 years</a:t>
            </a:r>
            <a:r>
              <a:rPr lang="en-GB" sz="2000" b="0" i="0" u="none" strike="noStrike" baseline="0" dirty="0" smtClean="0"/>
              <a:t>.</a:t>
            </a:r>
            <a:endParaRPr lang="en-GB" sz="2000" b="0" i="0" u="none" strike="noStrike" baseline="0" dirty="0"/>
          </a:p>
        </p:txBody>
      </p:sp>
      <p:sp>
        <p:nvSpPr>
          <p:cNvPr id="4" name="Content Placeholder 3"/>
          <p:cNvSpPr>
            <a:spLocks noGrp="1"/>
          </p:cNvSpPr>
          <p:nvPr>
            <p:ph sz="half" idx="2"/>
          </p:nvPr>
        </p:nvSpPr>
        <p:spPr>
          <a:xfrm>
            <a:off x="6172200" y="1825624"/>
            <a:ext cx="5373624" cy="4745864"/>
          </a:xfrm>
        </p:spPr>
        <p:txBody>
          <a:bodyPr>
            <a:normAutofit fontScale="47500" lnSpcReduction="20000"/>
          </a:bodyPr>
          <a:lstStyle/>
          <a:p>
            <a:pPr marL="0" lvl="0" indent="0">
              <a:lnSpc>
                <a:spcPct val="120000"/>
              </a:lnSpc>
              <a:buNone/>
            </a:pPr>
            <a:r>
              <a:rPr lang="en-GB" sz="4200" u="sng" dirty="0"/>
              <a:t>Military</a:t>
            </a:r>
          </a:p>
          <a:p>
            <a:pPr lvl="0">
              <a:lnSpc>
                <a:spcPct val="120000"/>
              </a:lnSpc>
            </a:pPr>
            <a:r>
              <a:rPr lang="en-GB" sz="4200" dirty="0"/>
              <a:t>Germany was not allowed an air force, the navy was restricted to six battleships and no submarines, and only 100,00 men in its army.</a:t>
            </a:r>
          </a:p>
          <a:p>
            <a:pPr marL="0" lvl="0" indent="0">
              <a:lnSpc>
                <a:spcPct val="120000"/>
              </a:lnSpc>
              <a:buNone/>
            </a:pPr>
            <a:r>
              <a:rPr lang="en-GB" sz="4200" u="sng" dirty="0"/>
              <a:t>Financial</a:t>
            </a:r>
          </a:p>
          <a:p>
            <a:pPr lvl="0">
              <a:lnSpc>
                <a:spcPct val="120000"/>
              </a:lnSpc>
            </a:pPr>
            <a:r>
              <a:rPr lang="en-GB" sz="4200" dirty="0"/>
              <a:t>Pay 132 billion marks in reparations </a:t>
            </a:r>
            <a:r>
              <a:rPr lang="en-GB" sz="4200" dirty="0" smtClean="0"/>
              <a:t>to the Allies and countries</a:t>
            </a:r>
            <a:r>
              <a:rPr lang="en-GB" sz="4200" dirty="0"/>
              <a:t> </a:t>
            </a:r>
            <a:r>
              <a:rPr lang="en-GB" sz="4200" dirty="0" smtClean="0"/>
              <a:t>it had occupied.</a:t>
            </a:r>
            <a:endParaRPr lang="en-GB" sz="4200" dirty="0"/>
          </a:p>
          <a:p>
            <a:pPr marL="0" lvl="0" indent="0">
              <a:lnSpc>
                <a:spcPct val="120000"/>
              </a:lnSpc>
              <a:buNone/>
            </a:pPr>
            <a:r>
              <a:rPr lang="en-GB" sz="4200" u="sng" dirty="0"/>
              <a:t>Punishment</a:t>
            </a:r>
          </a:p>
          <a:p>
            <a:pPr lvl="0">
              <a:lnSpc>
                <a:spcPct val="120000"/>
              </a:lnSpc>
            </a:pPr>
            <a:r>
              <a:rPr lang="en-GB" sz="4200" dirty="0"/>
              <a:t>Accept all responsibility for loss and damage caused by the war</a:t>
            </a:r>
          </a:p>
          <a:p>
            <a:pPr lvl="0">
              <a:lnSpc>
                <a:spcPct val="120000"/>
              </a:lnSpc>
            </a:pPr>
            <a:r>
              <a:rPr lang="en-GB" sz="4200" dirty="0"/>
              <a:t>Not allowed to join the League of Nations</a:t>
            </a:r>
          </a:p>
          <a:p>
            <a:endParaRPr lang="en-GB" dirty="0"/>
          </a:p>
        </p:txBody>
      </p:sp>
    </p:spTree>
    <p:extLst>
      <p:ext uri="{BB962C8B-B14F-4D97-AF65-F5344CB8AC3E}">
        <p14:creationId xmlns:p14="http://schemas.microsoft.com/office/powerpoint/2010/main" val="196870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56033"/>
            <a:ext cx="10515600" cy="1219199"/>
          </a:xfrm>
        </p:spPr>
        <p:txBody>
          <a:bodyPr/>
          <a:lstStyle/>
          <a:p>
            <a:pPr marR="0" rtl="0"/>
            <a:r>
              <a:rPr lang="en-GB" b="0" i="0" u="none" strike="noStrike" baseline="0" dirty="0" smtClean="0"/>
              <a:t>The</a:t>
            </a:r>
            <a:r>
              <a:rPr lang="en-GB" b="0" i="0" u="none" strike="noStrike" dirty="0" smtClean="0"/>
              <a:t> Response of the German Delegation</a:t>
            </a:r>
            <a:endParaRPr lang="en-GB" b="0" i="0" u="none" strike="noStrike" baseline="0" dirty="0"/>
          </a:p>
        </p:txBody>
      </p:sp>
      <p:sp>
        <p:nvSpPr>
          <p:cNvPr id="3" name="Text Placeholder 2"/>
          <p:cNvSpPr>
            <a:spLocks noGrp="1"/>
          </p:cNvSpPr>
          <p:nvPr>
            <p:ph sz="half" idx="2"/>
          </p:nvPr>
        </p:nvSpPr>
        <p:spPr>
          <a:xfrm>
            <a:off x="839788" y="1475232"/>
            <a:ext cx="5332412" cy="4852415"/>
          </a:xfrm>
        </p:spPr>
        <p:txBody>
          <a:bodyPr>
            <a:normAutofit fontScale="70000" lnSpcReduction="20000"/>
          </a:bodyPr>
          <a:lstStyle/>
          <a:p>
            <a:pPr marL="0" lvl="0" indent="0">
              <a:lnSpc>
                <a:spcPct val="120000"/>
              </a:lnSpc>
              <a:buNone/>
            </a:pPr>
            <a:r>
              <a:rPr lang="en-GB" dirty="0"/>
              <a:t>Germany thought that the terms of the peace treaty would be based on Wilson’s ‘fourteen points’ not the harsh terms of the armistice. The victorious allies based the negotiations on the terms of the armistice. The Germans were humiliated, in the midst of political upheaval and economic turmoil, with their people starving. </a:t>
            </a:r>
            <a:endParaRPr lang="en-GB" dirty="0" smtClean="0"/>
          </a:p>
          <a:p>
            <a:pPr marL="0" lvl="0" indent="0">
              <a:lnSpc>
                <a:spcPct val="120000"/>
              </a:lnSpc>
              <a:buNone/>
            </a:pPr>
            <a:r>
              <a:rPr lang="en-GB" b="0" i="0" u="none" strike="noStrike" baseline="0" dirty="0" smtClean="0"/>
              <a:t>This </a:t>
            </a:r>
            <a:r>
              <a:rPr lang="en-GB" b="0" i="0" u="none" strike="noStrike" baseline="0" dirty="0"/>
              <a:t>was the response of the German delegation to the Treaty in May 1919, but they were given no option for negotiation. On 28 June 1919, the delegates met at the Palace of Versailles near Paris. The treaty was signed in the Hall of Mirrors </a:t>
            </a:r>
            <a:r>
              <a:rPr lang="en-GB" b="0" i="0" u="none" strike="noStrike" baseline="0" dirty="0" smtClean="0"/>
              <a:t>by</a:t>
            </a:r>
            <a:r>
              <a:rPr lang="en-GB" b="0" i="0" u="none" strike="noStrike" dirty="0" smtClean="0"/>
              <a:t> the leaders of the allies and </a:t>
            </a:r>
            <a:r>
              <a:rPr lang="en-GB" b="0" i="0" u="none" strike="noStrike" baseline="0" dirty="0" smtClean="0"/>
              <a:t>two of the German delegates. </a:t>
            </a:r>
            <a:endParaRPr lang="en-GB" b="0" i="0" u="none" strike="noStrike" baseline="0" dirty="0"/>
          </a:p>
        </p:txBody>
      </p:sp>
      <p:sp>
        <p:nvSpPr>
          <p:cNvPr id="6" name="Text Placeholder 5"/>
          <p:cNvSpPr>
            <a:spLocks noGrp="1"/>
          </p:cNvSpPr>
          <p:nvPr>
            <p:ph type="body" sz="quarter" idx="3"/>
          </p:nvPr>
        </p:nvSpPr>
        <p:spPr>
          <a:xfrm>
            <a:off x="6644641" y="1475233"/>
            <a:ext cx="4294068" cy="524255"/>
          </a:xfrm>
        </p:spPr>
        <p:txBody>
          <a:bodyPr>
            <a:normAutofit/>
          </a:bodyPr>
          <a:lstStyle/>
          <a:p>
            <a:r>
              <a:rPr lang="en-GB" sz="1400" b="0" dirty="0"/>
              <a:t>Translation of the German response to the draft Treaty of Peace (LSE Archives Webster/ 3 / 10). </a:t>
            </a:r>
          </a:p>
        </p:txBody>
      </p:sp>
      <p:pic>
        <p:nvPicPr>
          <p:cNvPr id="5" name="Content Placeholder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742176" y="2170174"/>
            <a:ext cx="4512537" cy="4108704"/>
          </a:xfrm>
        </p:spPr>
      </p:pic>
    </p:spTree>
    <p:extLst>
      <p:ext uri="{BB962C8B-B14F-4D97-AF65-F5344CB8AC3E}">
        <p14:creationId xmlns:p14="http://schemas.microsoft.com/office/powerpoint/2010/main" val="1780401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56033"/>
            <a:ext cx="10515600" cy="1219199"/>
          </a:xfrm>
        </p:spPr>
        <p:txBody>
          <a:bodyPr/>
          <a:lstStyle/>
          <a:p>
            <a:pPr marR="0" rtl="0"/>
            <a:r>
              <a:rPr lang="en-GB" b="0" i="0" u="none" strike="noStrike" dirty="0" smtClean="0"/>
              <a:t>German Delegation Response: Exercise</a:t>
            </a:r>
            <a:endParaRPr lang="en-GB" b="0" i="0" u="none" strike="noStrike" baseline="0" dirty="0"/>
          </a:p>
        </p:txBody>
      </p:sp>
      <p:sp>
        <p:nvSpPr>
          <p:cNvPr id="3" name="Text Placeholder 2"/>
          <p:cNvSpPr>
            <a:spLocks noGrp="1"/>
          </p:cNvSpPr>
          <p:nvPr>
            <p:ph sz="half" idx="2"/>
          </p:nvPr>
        </p:nvSpPr>
        <p:spPr>
          <a:xfrm>
            <a:off x="839788" y="1475232"/>
            <a:ext cx="5426900" cy="4852415"/>
          </a:xfrm>
        </p:spPr>
        <p:txBody>
          <a:bodyPr>
            <a:normAutofit fontScale="92500"/>
          </a:bodyPr>
          <a:lstStyle/>
          <a:p>
            <a:pPr marL="0" lvl="0" indent="0">
              <a:lnSpc>
                <a:spcPct val="120000"/>
              </a:lnSpc>
              <a:buNone/>
            </a:pPr>
            <a:r>
              <a:rPr lang="en-GB" b="0" i="0" u="none" strike="noStrike" baseline="0" dirty="0" smtClean="0"/>
              <a:t>What do you think the Germans are referring to by</a:t>
            </a:r>
            <a:r>
              <a:rPr lang="en-GB" b="0" i="0" u="none" strike="noStrike" dirty="0" smtClean="0"/>
              <a:t> </a:t>
            </a:r>
            <a:r>
              <a:rPr lang="en-GB" b="0" i="0" u="none" strike="noStrike" dirty="0" err="1" smtClean="0"/>
              <a:t>‘the</a:t>
            </a:r>
            <a:r>
              <a:rPr lang="en-GB" b="0" i="0" u="none" strike="noStrike" dirty="0" smtClean="0"/>
              <a:t> peace of justice’?</a:t>
            </a:r>
          </a:p>
          <a:p>
            <a:pPr marL="0" lvl="0" indent="0">
              <a:lnSpc>
                <a:spcPct val="120000"/>
              </a:lnSpc>
              <a:buNone/>
            </a:pPr>
            <a:r>
              <a:rPr lang="en-GB" b="0" i="0" u="none" strike="noStrike" baseline="0" dirty="0" smtClean="0"/>
              <a:t>Why would</a:t>
            </a:r>
            <a:r>
              <a:rPr lang="en-GB" b="0" i="0" u="none" strike="noStrike" dirty="0" smtClean="0"/>
              <a:t> the </a:t>
            </a:r>
            <a:r>
              <a:rPr lang="en-GB" dirty="0"/>
              <a:t>G</a:t>
            </a:r>
            <a:r>
              <a:rPr lang="en-GB" b="0" i="0" u="none" strike="noStrike" dirty="0" smtClean="0"/>
              <a:t>ermans describe the Treaty as ‘victorious violence’? </a:t>
            </a:r>
          </a:p>
          <a:p>
            <a:pPr marL="0" lvl="0" indent="0">
              <a:lnSpc>
                <a:spcPct val="120000"/>
              </a:lnSpc>
              <a:buNone/>
            </a:pPr>
            <a:r>
              <a:rPr lang="en-GB" b="0" i="0" u="none" strike="noStrike" dirty="0" smtClean="0"/>
              <a:t> Given the treaty was more than </a:t>
            </a:r>
            <a:r>
              <a:rPr lang="en-GB" b="0" i="0" u="none" strike="noStrike" dirty="0" err="1" smtClean="0"/>
              <a:t>‘the</a:t>
            </a:r>
            <a:r>
              <a:rPr lang="en-GB" b="0" i="0" u="none" strike="noStrike" dirty="0" smtClean="0"/>
              <a:t> German people can bear’, why do you think the delegates signed it?</a:t>
            </a:r>
            <a:endParaRPr lang="en-GB" b="0" i="0" u="none" strike="noStrike" baseline="0" dirty="0"/>
          </a:p>
        </p:txBody>
      </p:sp>
      <p:pic>
        <p:nvPicPr>
          <p:cNvPr id="5" name="Content Placeholder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571488" y="1408626"/>
            <a:ext cx="5402499" cy="4919022"/>
          </a:xfrm>
        </p:spPr>
      </p:pic>
    </p:spTree>
    <p:extLst>
      <p:ext uri="{BB962C8B-B14F-4D97-AF65-F5344CB8AC3E}">
        <p14:creationId xmlns:p14="http://schemas.microsoft.com/office/powerpoint/2010/main" val="101199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365125"/>
            <a:ext cx="10697020" cy="1325563"/>
          </a:xfrm>
        </p:spPr>
        <p:txBody>
          <a:bodyPr/>
          <a:lstStyle/>
          <a:p>
            <a:pPr marR="0" rtl="0"/>
            <a:r>
              <a:rPr lang="en-GB" b="0" i="0" u="none" strike="noStrike" baseline="0" dirty="0"/>
              <a:t>Treaties with German Allies</a:t>
            </a:r>
          </a:p>
        </p:txBody>
      </p:sp>
      <p:sp>
        <p:nvSpPr>
          <p:cNvPr id="4" name="Text Placeholder 3"/>
          <p:cNvSpPr>
            <a:spLocks noGrp="1"/>
          </p:cNvSpPr>
          <p:nvPr>
            <p:ph type="body" idx="1"/>
          </p:nvPr>
        </p:nvSpPr>
        <p:spPr>
          <a:xfrm flipH="1">
            <a:off x="6327646" y="4218432"/>
            <a:ext cx="5132834" cy="1840992"/>
          </a:xfrm>
        </p:spPr>
        <p:txBody>
          <a:bodyPr>
            <a:normAutofit fontScale="92500" lnSpcReduction="10000"/>
          </a:bodyPr>
          <a:lstStyle/>
          <a:p>
            <a:r>
              <a:rPr lang="en-GB" b="0" dirty="0" smtClean="0"/>
              <a:t>Well I must to bed. How is the history progressing? Don’t forget to bring out our success in getting the Huns fed, and having a few reasonable modifications made to the peace treaty.</a:t>
            </a:r>
          </a:p>
          <a:p>
            <a:r>
              <a:rPr lang="en-GB" b="0" dirty="0" smtClean="0"/>
              <a:t>(Transcript of above)</a:t>
            </a:r>
            <a:endParaRPr lang="en-GB" b="0" dirty="0"/>
          </a:p>
        </p:txBody>
      </p:sp>
      <p:sp>
        <p:nvSpPr>
          <p:cNvPr id="3" name="Text Placeholder 2"/>
          <p:cNvSpPr>
            <a:spLocks noGrp="1"/>
          </p:cNvSpPr>
          <p:nvPr>
            <p:ph sz="half" idx="2"/>
          </p:nvPr>
        </p:nvSpPr>
        <p:spPr>
          <a:xfrm>
            <a:off x="658369" y="1681162"/>
            <a:ext cx="5303519" cy="5061013"/>
          </a:xfrm>
        </p:spPr>
        <p:txBody>
          <a:bodyPr>
            <a:noAutofit/>
          </a:bodyPr>
          <a:lstStyle/>
          <a:p>
            <a:pPr marL="0" marR="0" lvl="0" indent="0" rtl="0">
              <a:lnSpc>
                <a:spcPct val="100000"/>
              </a:lnSpc>
              <a:buNone/>
            </a:pPr>
            <a:r>
              <a:rPr lang="en-GB" sz="2000" b="0" i="0" u="none" strike="noStrike" baseline="0" dirty="0"/>
              <a:t>Four other treaties were made with the countries that had been allied with Germany during the war. These were Turkey, Hungary, Austria and Bulgaria. </a:t>
            </a:r>
            <a:endParaRPr lang="en-GB" sz="2000" b="0" i="0" u="none" strike="noStrike" baseline="0" dirty="0" smtClean="0"/>
          </a:p>
          <a:p>
            <a:pPr marL="0" marR="0" lvl="0" indent="0" rtl="0">
              <a:lnSpc>
                <a:spcPct val="100000"/>
              </a:lnSpc>
              <a:buNone/>
            </a:pPr>
            <a:r>
              <a:rPr lang="en-GB" sz="2000" b="0" i="0" u="none" strike="noStrike" baseline="0" dirty="0" smtClean="0"/>
              <a:t>All </a:t>
            </a:r>
            <a:r>
              <a:rPr lang="en-GB" sz="2000" b="0" i="0" u="none" strike="noStrike" baseline="0" dirty="0"/>
              <a:t>the terms were based on those in the Treat of Versailles: disarmament, a set amount of reparations, lost land and new countries formed out of land they conceded. </a:t>
            </a:r>
          </a:p>
          <a:p>
            <a:pPr marL="0" marR="0" lvl="0" indent="0" rtl="0">
              <a:lnSpc>
                <a:spcPct val="100000"/>
              </a:lnSpc>
              <a:buNone/>
            </a:pPr>
            <a:r>
              <a:rPr lang="en-GB" sz="2000" b="0" i="0" u="none" strike="noStrike" baseline="0" dirty="0"/>
              <a:t>This is the end of a letter from Lieutenant Colonel W. L. G. Twiss, </a:t>
            </a:r>
            <a:r>
              <a:rPr lang="en-GB" sz="2000" b="0" i="0" u="none" strike="noStrike" baseline="0" dirty="0" smtClean="0"/>
              <a:t>to </a:t>
            </a:r>
            <a:r>
              <a:rPr lang="en-GB" sz="2000" b="0" i="0" u="none" strike="noStrike" baseline="0" dirty="0"/>
              <a:t>Charles Webster after </a:t>
            </a:r>
            <a:r>
              <a:rPr lang="en-GB" sz="2000" dirty="0" smtClean="0"/>
              <a:t>he</a:t>
            </a:r>
            <a:r>
              <a:rPr lang="en-GB" sz="2000" b="0" i="0" u="none" strike="noStrike" baseline="0" dirty="0" smtClean="0"/>
              <a:t> </a:t>
            </a:r>
            <a:r>
              <a:rPr lang="en-GB" sz="2000" b="0" i="0" u="none" strike="noStrike" baseline="0" dirty="0"/>
              <a:t>had </a:t>
            </a:r>
            <a:r>
              <a:rPr lang="en-GB" sz="2000" b="0" i="0" u="none" strike="noStrike" baseline="0" dirty="0" smtClean="0"/>
              <a:t>was </a:t>
            </a:r>
            <a:r>
              <a:rPr lang="en-GB" sz="2000" b="0" i="0" u="none" strike="noStrike" baseline="0" dirty="0"/>
              <a:t>working at the University of Liverpool. Twiss was </a:t>
            </a:r>
            <a:r>
              <a:rPr lang="en-GB" sz="2000" b="0" i="0" u="none" strike="noStrike" baseline="0" dirty="0" smtClean="0"/>
              <a:t>negotiating </a:t>
            </a:r>
            <a:r>
              <a:rPr lang="en-GB" sz="2000" b="0" i="0" u="none" strike="noStrike" baseline="0" dirty="0"/>
              <a:t>with Austrians in Paris in what would become known as the Treaty of Saint Germaine (10 September 1919). </a:t>
            </a:r>
          </a:p>
        </p:txBody>
      </p:sp>
      <p:sp>
        <p:nvSpPr>
          <p:cNvPr id="5" name="Text Placeholder 4"/>
          <p:cNvSpPr>
            <a:spLocks noGrp="1"/>
          </p:cNvSpPr>
          <p:nvPr>
            <p:ph type="body" sz="quarter" idx="3"/>
          </p:nvPr>
        </p:nvSpPr>
        <p:spPr>
          <a:xfrm>
            <a:off x="6222553" y="1681162"/>
            <a:ext cx="5132834" cy="684086"/>
          </a:xfrm>
        </p:spPr>
        <p:txBody>
          <a:bodyPr>
            <a:normAutofit/>
          </a:bodyPr>
          <a:lstStyle/>
          <a:p>
            <a:r>
              <a:rPr lang="en-GB" sz="1500" b="0" dirty="0"/>
              <a:t>Letter from Twiss to Webster, 28 August 1919, Paris. LSE Archives Webster/1/3</a:t>
            </a:r>
            <a:r>
              <a:rPr lang="en-GB" b="0" dirty="0"/>
              <a:t>. </a:t>
            </a:r>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327646" y="2575342"/>
            <a:ext cx="5027741" cy="1224562"/>
          </a:xfrm>
        </p:spPr>
      </p:pic>
    </p:spTree>
    <p:extLst>
      <p:ext uri="{BB962C8B-B14F-4D97-AF65-F5344CB8AC3E}">
        <p14:creationId xmlns:p14="http://schemas.microsoft.com/office/powerpoint/2010/main" val="30256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56" y="292609"/>
            <a:ext cx="10829544" cy="1219199"/>
          </a:xfrm>
        </p:spPr>
        <p:txBody>
          <a:bodyPr/>
          <a:lstStyle/>
          <a:p>
            <a:pPr marR="0" rtl="0"/>
            <a:r>
              <a:rPr lang="en-GB" b="0" i="0" u="none" strike="noStrike" baseline="0" dirty="0"/>
              <a:t>Opinions about the </a:t>
            </a:r>
            <a:r>
              <a:rPr lang="en-GB" b="0" i="0" u="none" strike="noStrike" baseline="0" dirty="0" smtClean="0"/>
              <a:t>Treaty: Exercise</a:t>
            </a:r>
            <a:endParaRPr lang="en-GB" b="0" i="0" u="none" strike="noStrike" baseline="0" dirty="0"/>
          </a:p>
        </p:txBody>
      </p:sp>
      <p:sp>
        <p:nvSpPr>
          <p:cNvPr id="3" name="Text Placeholder 2"/>
          <p:cNvSpPr>
            <a:spLocks noGrp="1"/>
          </p:cNvSpPr>
          <p:nvPr>
            <p:ph sz="half" idx="1"/>
          </p:nvPr>
        </p:nvSpPr>
        <p:spPr>
          <a:xfrm>
            <a:off x="524256" y="1511806"/>
            <a:ext cx="5913119" cy="5120642"/>
          </a:xfrm>
        </p:spPr>
        <p:txBody>
          <a:bodyPr>
            <a:noAutofit/>
          </a:bodyPr>
          <a:lstStyle/>
          <a:p>
            <a:pPr marL="0" lvl="0" indent="0">
              <a:lnSpc>
                <a:spcPct val="120000"/>
              </a:lnSpc>
              <a:buNone/>
            </a:pPr>
            <a:r>
              <a:rPr lang="en-GB" sz="1800" b="0" i="0" u="none" strike="noStrike" baseline="0" dirty="0"/>
              <a:t>It is </a:t>
            </a:r>
            <a:r>
              <a:rPr lang="en-GB" sz="1800" b="0" i="0" u="none" strike="noStrike" baseline="0" dirty="0" smtClean="0"/>
              <a:t>well</a:t>
            </a:r>
            <a:r>
              <a:rPr lang="en-GB" sz="1800" b="0" i="0" u="none" strike="noStrike" dirty="0" smtClean="0"/>
              <a:t> known </a:t>
            </a:r>
            <a:r>
              <a:rPr lang="en-GB" sz="1800" b="0" i="0" u="none" strike="noStrike" baseline="0" dirty="0" smtClean="0"/>
              <a:t>that </a:t>
            </a:r>
            <a:r>
              <a:rPr lang="en-GB" sz="1800" b="0" i="0" u="none" strike="noStrike" baseline="0" dirty="0"/>
              <a:t>Germans hated </a:t>
            </a:r>
            <a:r>
              <a:rPr lang="en-GB" sz="1800" b="0" i="0" u="none" strike="noStrike" baseline="0" dirty="0" smtClean="0"/>
              <a:t>the Peace </a:t>
            </a:r>
            <a:r>
              <a:rPr lang="en-GB" sz="1800" dirty="0" smtClean="0"/>
              <a:t>T</a:t>
            </a:r>
            <a:r>
              <a:rPr lang="en-GB" sz="1800" b="0" i="0" u="none" strike="noStrike" baseline="0" dirty="0" smtClean="0"/>
              <a:t>reaty</a:t>
            </a:r>
            <a:r>
              <a:rPr lang="en-GB" sz="1800" b="0" i="0" u="none" strike="noStrike" baseline="0" dirty="0"/>
              <a:t>. Opinion about it was </a:t>
            </a:r>
            <a:r>
              <a:rPr lang="en-GB" sz="1800" b="0" i="0" u="none" strike="noStrike" baseline="0" dirty="0" smtClean="0"/>
              <a:t>even divided </a:t>
            </a:r>
            <a:r>
              <a:rPr lang="en-GB" sz="1800" b="0" i="0" u="none" strike="noStrike" baseline="0" dirty="0"/>
              <a:t>in Britain</a:t>
            </a:r>
            <a:r>
              <a:rPr lang="en-GB" sz="1800" b="0" i="0" u="none" strike="noStrike" baseline="0" dirty="0" smtClean="0"/>
              <a:t>. </a:t>
            </a:r>
            <a:r>
              <a:rPr lang="en-GB" sz="1800" b="0" i="0" u="none" strike="noStrike" baseline="0" dirty="0" smtClean="0"/>
              <a:t>Even Lloyd </a:t>
            </a:r>
            <a:r>
              <a:rPr lang="en-GB" sz="1800" b="0" i="0" u="none" strike="noStrike" baseline="0" dirty="0"/>
              <a:t>George thought it was too harsh and predicted another </a:t>
            </a:r>
            <a:r>
              <a:rPr lang="en-GB" sz="1800" b="0" i="0" u="none" strike="noStrike" baseline="0" dirty="0" smtClean="0"/>
              <a:t>war</a:t>
            </a:r>
            <a:r>
              <a:rPr lang="en-GB" sz="1800" dirty="0"/>
              <a:t>. </a:t>
            </a:r>
            <a:r>
              <a:rPr lang="en-GB" sz="1800" dirty="0" smtClean="0"/>
              <a:t>Historian </a:t>
            </a:r>
            <a:r>
              <a:rPr lang="en-GB" sz="1800" dirty="0"/>
              <a:t>David Reynolds has argued that ‘It was a messy compromise between the Big Three</a:t>
            </a:r>
            <a:r>
              <a:rPr lang="en-GB" sz="1800" dirty="0" smtClean="0"/>
              <a:t>.’</a:t>
            </a:r>
          </a:p>
          <a:p>
            <a:pPr marL="0" lvl="0" indent="0">
              <a:lnSpc>
                <a:spcPct val="120000"/>
              </a:lnSpc>
              <a:buNone/>
            </a:pPr>
            <a:endParaRPr lang="en-GB" sz="1800" b="0" i="0" u="none" strike="noStrike" baseline="0" dirty="0" smtClean="0"/>
          </a:p>
          <a:p>
            <a:pPr marL="0" marR="0" lvl="0" indent="0" rtl="0">
              <a:lnSpc>
                <a:spcPct val="120000"/>
              </a:lnSpc>
              <a:buNone/>
            </a:pPr>
            <a:r>
              <a:rPr lang="en-GB" sz="1400" b="0" i="0" u="none" strike="noStrike" baseline="0" dirty="0" smtClean="0">
                <a:solidFill>
                  <a:schemeClr val="accent2"/>
                </a:solidFill>
              </a:rPr>
              <a:t>In 1919, </a:t>
            </a:r>
            <a:r>
              <a:rPr lang="en-GB" sz="1400" b="0" i="0" u="none" strike="noStrike" baseline="0" dirty="0">
                <a:solidFill>
                  <a:schemeClr val="accent2"/>
                </a:solidFill>
              </a:rPr>
              <a:t>our eye </a:t>
            </a:r>
            <a:r>
              <a:rPr lang="en-GB" sz="1400" b="0" i="0" u="none" strike="noStrike" baseline="0" dirty="0" smtClean="0">
                <a:solidFill>
                  <a:schemeClr val="accent2"/>
                </a:solidFill>
              </a:rPr>
              <a:t>witness, </a:t>
            </a:r>
            <a:r>
              <a:rPr lang="en-GB" sz="1400" b="0" i="0" u="none" strike="noStrike" baseline="0" dirty="0">
                <a:solidFill>
                  <a:schemeClr val="accent2"/>
                </a:solidFill>
              </a:rPr>
              <a:t>Charles Webster was writing an essay for </a:t>
            </a:r>
            <a:r>
              <a:rPr lang="en-GB" sz="1400" b="0" i="1" u="none" strike="noStrike" baseline="0" dirty="0">
                <a:solidFill>
                  <a:schemeClr val="accent2"/>
                </a:solidFill>
              </a:rPr>
              <a:t>A History of the Peace Conference of Paris</a:t>
            </a:r>
            <a:r>
              <a:rPr lang="en-GB" sz="1400" b="0" i="0" u="none" strike="noStrike" baseline="0" dirty="0">
                <a:solidFill>
                  <a:schemeClr val="accent2"/>
                </a:solidFill>
              </a:rPr>
              <a:t> </a:t>
            </a:r>
            <a:r>
              <a:rPr lang="en-GB" sz="1400" dirty="0" smtClean="0">
                <a:solidFill>
                  <a:schemeClr val="accent2"/>
                </a:solidFill>
              </a:rPr>
              <a:t>(published </a:t>
            </a:r>
            <a:r>
              <a:rPr lang="en-GB" sz="1400" b="0" i="0" u="none" strike="noStrike" baseline="0" dirty="0" smtClean="0">
                <a:solidFill>
                  <a:schemeClr val="accent2"/>
                </a:solidFill>
              </a:rPr>
              <a:t>1920-1924),</a:t>
            </a:r>
            <a:r>
              <a:rPr lang="en-GB" sz="1400" b="0" i="0" u="none" strike="noStrike" dirty="0" smtClean="0">
                <a:solidFill>
                  <a:schemeClr val="accent2"/>
                </a:solidFill>
              </a:rPr>
              <a:t> which was </a:t>
            </a:r>
            <a:r>
              <a:rPr lang="en-GB" sz="1400" b="0" i="0" u="none" strike="noStrike" baseline="0" dirty="0" smtClean="0">
                <a:solidFill>
                  <a:schemeClr val="accent2"/>
                </a:solidFill>
              </a:rPr>
              <a:t>edited </a:t>
            </a:r>
            <a:r>
              <a:rPr lang="en-GB" sz="1400" b="0" i="0" u="none" strike="noStrike" baseline="0" dirty="0">
                <a:solidFill>
                  <a:schemeClr val="accent2"/>
                </a:solidFill>
              </a:rPr>
              <a:t>by the diplomatic historian Harold W. V. </a:t>
            </a:r>
            <a:r>
              <a:rPr lang="en-GB" sz="1400" b="0" i="0" u="none" strike="noStrike" baseline="0" dirty="0" err="1">
                <a:solidFill>
                  <a:schemeClr val="accent2"/>
                </a:solidFill>
              </a:rPr>
              <a:t>Temperley</a:t>
            </a:r>
            <a:r>
              <a:rPr lang="en-GB" sz="1400" b="0" i="0" u="none" strike="noStrike" baseline="0" dirty="0">
                <a:solidFill>
                  <a:schemeClr val="accent2"/>
                </a:solidFill>
              </a:rPr>
              <a:t>. This is a section from </a:t>
            </a:r>
            <a:r>
              <a:rPr lang="en-GB" sz="1400" b="0" i="0" u="none" strike="noStrike" baseline="0" dirty="0" err="1">
                <a:solidFill>
                  <a:schemeClr val="accent2"/>
                </a:solidFill>
              </a:rPr>
              <a:t>Temperley’s</a:t>
            </a:r>
            <a:r>
              <a:rPr lang="en-GB" sz="1400" b="0" i="0" u="none" strike="noStrike" baseline="0" dirty="0">
                <a:solidFill>
                  <a:schemeClr val="accent2"/>
                </a:solidFill>
              </a:rPr>
              <a:t> ‘Instruction to authors</a:t>
            </a:r>
            <a:r>
              <a:rPr lang="en-GB" sz="1400" b="0" i="0" u="none" strike="noStrike" baseline="0" dirty="0" smtClean="0">
                <a:solidFill>
                  <a:schemeClr val="accent2"/>
                </a:solidFill>
              </a:rPr>
              <a:t>’</a:t>
            </a:r>
            <a:r>
              <a:rPr lang="en-GB" sz="1400" dirty="0">
                <a:solidFill>
                  <a:schemeClr val="accent2"/>
                </a:solidFill>
              </a:rPr>
              <a:t>;</a:t>
            </a:r>
            <a:r>
              <a:rPr lang="en-GB" sz="1400" b="0" i="0" u="none" strike="noStrike" dirty="0" smtClean="0">
                <a:solidFill>
                  <a:schemeClr val="accent2"/>
                </a:solidFill>
              </a:rPr>
              <a:t> he singles out the treaty as establishing law and internationalism.</a:t>
            </a:r>
          </a:p>
          <a:p>
            <a:pPr marL="0" marR="0" lvl="0" indent="0" rtl="0">
              <a:lnSpc>
                <a:spcPct val="120000"/>
              </a:lnSpc>
              <a:buNone/>
            </a:pPr>
            <a:r>
              <a:rPr lang="en-GB" sz="1400" dirty="0" smtClean="0">
                <a:solidFill>
                  <a:schemeClr val="accent2"/>
                </a:solidFill>
              </a:rPr>
              <a:t>Does </a:t>
            </a:r>
            <a:r>
              <a:rPr lang="en-GB" sz="1400" dirty="0" err="1" smtClean="0">
                <a:solidFill>
                  <a:schemeClr val="accent2"/>
                </a:solidFill>
              </a:rPr>
              <a:t>Temperley</a:t>
            </a:r>
            <a:r>
              <a:rPr lang="en-GB" sz="1400" dirty="0" smtClean="0">
                <a:solidFill>
                  <a:schemeClr val="accent2"/>
                </a:solidFill>
              </a:rPr>
              <a:t> have a point about the positive effects of the treaty?</a:t>
            </a:r>
            <a:endParaRPr lang="en-GB" sz="1400" b="0" i="0" u="none" strike="noStrike" dirty="0" smtClean="0">
              <a:solidFill>
                <a:schemeClr val="accent2"/>
              </a:solidFill>
            </a:endParaRPr>
          </a:p>
          <a:p>
            <a:pPr marL="0" marR="0" lvl="0" indent="0" rtl="0">
              <a:lnSpc>
                <a:spcPct val="120000"/>
              </a:lnSpc>
              <a:buNone/>
            </a:pPr>
            <a:r>
              <a:rPr lang="en-GB" sz="1400" baseline="0" dirty="0" smtClean="0">
                <a:solidFill>
                  <a:schemeClr val="accent2"/>
                </a:solidFill>
              </a:rPr>
              <a:t>Can</a:t>
            </a:r>
            <a:r>
              <a:rPr lang="en-GB" sz="1400" dirty="0" smtClean="0">
                <a:solidFill>
                  <a:schemeClr val="accent2"/>
                </a:solidFill>
              </a:rPr>
              <a:t> you see any issues with writing a historical account of the Treaty so close to 1919? </a:t>
            </a:r>
          </a:p>
          <a:p>
            <a:pPr marL="0" marR="0" lvl="0" indent="0" rtl="0">
              <a:lnSpc>
                <a:spcPct val="120000"/>
              </a:lnSpc>
              <a:buNone/>
            </a:pPr>
            <a:r>
              <a:rPr lang="en-GB" sz="1400" dirty="0" smtClean="0">
                <a:solidFill>
                  <a:schemeClr val="accent2"/>
                </a:solidFill>
              </a:rPr>
              <a:t>As a historian looking at the Treaty today, what would those issues be?</a:t>
            </a:r>
            <a:endParaRPr lang="en-GB" sz="1400" b="0" i="0" u="none" strike="noStrike" baseline="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94774" y="1755647"/>
            <a:ext cx="5146122" cy="4215709"/>
          </a:xfrm>
        </p:spPr>
      </p:pic>
    </p:spTree>
    <p:extLst>
      <p:ext uri="{BB962C8B-B14F-4D97-AF65-F5344CB8AC3E}">
        <p14:creationId xmlns:p14="http://schemas.microsoft.com/office/powerpoint/2010/main" val="85159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1" i="0" u="none" strike="noStrike" baseline="0" dirty="0"/>
              <a:t>Armistice</a:t>
            </a:r>
          </a:p>
        </p:txBody>
      </p:sp>
      <p:sp>
        <p:nvSpPr>
          <p:cNvPr id="3" name="Text Placeholder 2"/>
          <p:cNvSpPr>
            <a:spLocks noGrp="1"/>
          </p:cNvSpPr>
          <p:nvPr>
            <p:ph type="body" idx="1"/>
          </p:nvPr>
        </p:nvSpPr>
        <p:spPr/>
        <p:txBody>
          <a:bodyPr>
            <a:normAutofit lnSpcReduction="10000"/>
          </a:bodyPr>
          <a:lstStyle/>
          <a:p>
            <a:pPr marL="0" indent="0">
              <a:lnSpc>
                <a:spcPct val="120000"/>
              </a:lnSpc>
              <a:buNone/>
            </a:pPr>
            <a:r>
              <a:rPr lang="en-GB" sz="4000" dirty="0"/>
              <a:t>Armistice means a break in armed conflict while both sides negotiate peace. </a:t>
            </a:r>
            <a:endParaRPr lang="en-GB" sz="4000" dirty="0" smtClean="0"/>
          </a:p>
          <a:p>
            <a:pPr marL="0" indent="0">
              <a:lnSpc>
                <a:spcPct val="120000"/>
              </a:lnSpc>
              <a:buNone/>
            </a:pPr>
            <a:r>
              <a:rPr lang="en-GB" sz="4000" dirty="0" smtClean="0"/>
              <a:t>The </a:t>
            </a:r>
            <a:r>
              <a:rPr lang="en-GB" sz="4000" dirty="0"/>
              <a:t>armistice at the end of World War One on 11 November 1918 was officially a cessation of fighting but became the end of most armed conflict. </a:t>
            </a:r>
          </a:p>
          <a:p>
            <a:pPr marL="0" marR="0" lvl="0" indent="0" rtl="0">
              <a:buNone/>
            </a:pPr>
            <a:endParaRPr lang="en-GB" b="0" i="0" u="none" strike="noStrike" baseline="0" dirty="0">
              <a:solidFill>
                <a:srgbClr val="2F5496"/>
              </a:solidFill>
            </a:endParaRPr>
          </a:p>
        </p:txBody>
      </p:sp>
    </p:spTree>
    <p:extLst>
      <p:ext uri="{BB962C8B-B14F-4D97-AF65-F5344CB8AC3E}">
        <p14:creationId xmlns:p14="http://schemas.microsoft.com/office/powerpoint/2010/main" val="239582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a:t>The League of Nations</a:t>
            </a:r>
          </a:p>
        </p:txBody>
      </p:sp>
      <p:sp>
        <p:nvSpPr>
          <p:cNvPr id="3" name="Text Placeholder 2"/>
          <p:cNvSpPr>
            <a:spLocks noGrp="1"/>
          </p:cNvSpPr>
          <p:nvPr>
            <p:ph idx="1"/>
          </p:nvPr>
        </p:nvSpPr>
        <p:spPr>
          <a:xfrm>
            <a:off x="838200" y="1690688"/>
            <a:ext cx="10515600" cy="4588191"/>
          </a:xfrm>
        </p:spPr>
        <p:txBody>
          <a:bodyPr>
            <a:normAutofit fontScale="92500" lnSpcReduction="10000"/>
          </a:bodyPr>
          <a:lstStyle/>
          <a:p>
            <a:pPr marL="0" lvl="0" indent="0">
              <a:lnSpc>
                <a:spcPct val="110000"/>
              </a:lnSpc>
              <a:buNone/>
            </a:pPr>
            <a:r>
              <a:rPr lang="en-GB" b="0" i="0" u="none" strike="noStrike" baseline="0" dirty="0"/>
              <a:t>The League </a:t>
            </a:r>
            <a:r>
              <a:rPr lang="en-GB" b="0" i="0" u="none" strike="noStrike" baseline="0" dirty="0" smtClean="0"/>
              <a:t>of Nations was </a:t>
            </a:r>
            <a:r>
              <a:rPr lang="en-GB" b="0" i="0" u="none" strike="noStrike" baseline="0" dirty="0"/>
              <a:t>one of </a:t>
            </a:r>
            <a:r>
              <a:rPr lang="en-GB" b="0" i="0" u="none" strike="noStrike" baseline="0" dirty="0" smtClean="0"/>
              <a:t>US President’s Woodrow </a:t>
            </a:r>
            <a:r>
              <a:rPr lang="en-GB" b="0" i="0" u="none" strike="noStrike" baseline="0" dirty="0"/>
              <a:t>Wilson’s fourteen points to create a ‘world safe for democracy’. </a:t>
            </a:r>
            <a:r>
              <a:rPr lang="en-GB" b="0" i="0" u="none" strike="noStrike" baseline="0" dirty="0" smtClean="0"/>
              <a:t>Wilson conceded almost every point to get the established. </a:t>
            </a:r>
            <a:r>
              <a:rPr lang="en-GB" dirty="0"/>
              <a:t>However, </a:t>
            </a:r>
            <a:r>
              <a:rPr lang="en-GB" dirty="0" smtClean="0"/>
              <a:t>the </a:t>
            </a:r>
            <a:r>
              <a:rPr lang="en-GB" dirty="0"/>
              <a:t>American Senate </a:t>
            </a:r>
            <a:r>
              <a:rPr lang="en-GB" dirty="0" smtClean="0"/>
              <a:t>never ratified the covenant for the USA </a:t>
            </a:r>
            <a:r>
              <a:rPr lang="en-GB" dirty="0"/>
              <a:t>joining the League of Nations. </a:t>
            </a:r>
            <a:endParaRPr lang="en-GB" dirty="0" smtClean="0"/>
          </a:p>
          <a:p>
            <a:pPr marL="0" lvl="0" indent="0">
              <a:lnSpc>
                <a:spcPct val="110000"/>
              </a:lnSpc>
              <a:buNone/>
            </a:pPr>
            <a:r>
              <a:rPr lang="en-GB" b="0" i="0" u="none" strike="noStrike" baseline="0" dirty="0" smtClean="0"/>
              <a:t>The </a:t>
            </a:r>
            <a:r>
              <a:rPr lang="en-GB" b="0" i="0" u="none" strike="noStrike" baseline="0" dirty="0"/>
              <a:t>League was set up for nations to solve their differences through discussion rather than armed conflict.</a:t>
            </a:r>
          </a:p>
          <a:p>
            <a:pPr marL="0" marR="0" lvl="0" indent="0" rtl="0">
              <a:lnSpc>
                <a:spcPct val="110000"/>
              </a:lnSpc>
              <a:buNone/>
            </a:pPr>
            <a:r>
              <a:rPr lang="en-GB" b="0" i="0" u="none" strike="noStrike" baseline="0" dirty="0" smtClean="0"/>
              <a:t>Its</a:t>
            </a:r>
            <a:r>
              <a:rPr lang="en-GB" b="0" i="0" u="none" strike="noStrike" dirty="0" smtClean="0"/>
              <a:t> </a:t>
            </a:r>
            <a:r>
              <a:rPr lang="en-GB" dirty="0" smtClean="0"/>
              <a:t>a</a:t>
            </a:r>
            <a:r>
              <a:rPr lang="en-GB" b="0" i="0" u="none" strike="noStrike" baseline="0" dirty="0" smtClean="0"/>
              <a:t>ims</a:t>
            </a:r>
            <a:r>
              <a:rPr lang="en-GB" dirty="0"/>
              <a:t> </a:t>
            </a:r>
            <a:r>
              <a:rPr lang="en-GB" dirty="0" smtClean="0"/>
              <a:t>were:</a:t>
            </a:r>
            <a:r>
              <a:rPr lang="en-GB" b="0" i="0" u="none" strike="noStrike" baseline="0" dirty="0" smtClean="0"/>
              <a:t> </a:t>
            </a:r>
            <a:r>
              <a:rPr lang="en-GB" dirty="0"/>
              <a:t>t</a:t>
            </a:r>
            <a:r>
              <a:rPr lang="en-GB" b="0" i="0" u="none" strike="noStrike" baseline="0" dirty="0" smtClean="0"/>
              <a:t>o </a:t>
            </a:r>
            <a:r>
              <a:rPr lang="en-GB" b="0" i="0" u="none" strike="noStrike" baseline="0" dirty="0"/>
              <a:t>stop war, encourage disarmament and improve living conditions for </a:t>
            </a:r>
            <a:r>
              <a:rPr lang="en-GB" b="0" i="0" u="none" strike="noStrike" baseline="0" dirty="0" smtClean="0"/>
              <a:t>people globally, </a:t>
            </a:r>
            <a:r>
              <a:rPr lang="en-GB" b="0" i="0" u="none" strike="noStrike" baseline="0" dirty="0"/>
              <a:t>through tackling disease and poverty.</a:t>
            </a:r>
          </a:p>
          <a:p>
            <a:pPr marL="0" marR="0" lvl="0" indent="0" rtl="0">
              <a:lnSpc>
                <a:spcPct val="110000"/>
              </a:lnSpc>
              <a:buNone/>
            </a:pPr>
            <a:r>
              <a:rPr lang="en-GB" dirty="0" smtClean="0"/>
              <a:t>The f</a:t>
            </a:r>
            <a:r>
              <a:rPr lang="en-GB" b="0" i="0" u="none" strike="noStrike" baseline="0" dirty="0" smtClean="0"/>
              <a:t>irst </a:t>
            </a:r>
            <a:r>
              <a:rPr lang="en-GB" b="0" i="0" u="none" strike="noStrike" baseline="0" dirty="0"/>
              <a:t>meeting of the League in January 1920.</a:t>
            </a:r>
          </a:p>
        </p:txBody>
      </p:sp>
    </p:spTree>
    <p:extLst>
      <p:ext uri="{BB962C8B-B14F-4D97-AF65-F5344CB8AC3E}">
        <p14:creationId xmlns:p14="http://schemas.microsoft.com/office/powerpoint/2010/main" val="2357866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352980" cy="1325563"/>
          </a:xfrm>
        </p:spPr>
        <p:txBody>
          <a:bodyPr/>
          <a:lstStyle/>
          <a:p>
            <a:r>
              <a:rPr lang="en-GB" dirty="0"/>
              <a:t>Catherine Marshall (1880-1961): </a:t>
            </a:r>
            <a:r>
              <a:rPr lang="en-GB" dirty="0" smtClean="0"/>
              <a:t>Eye Witness</a:t>
            </a:r>
            <a:endParaRPr lang="en-GB" b="0" i="0" u="none" strike="noStrike" baseline="0" dirty="0"/>
          </a:p>
        </p:txBody>
      </p:sp>
      <p:sp>
        <p:nvSpPr>
          <p:cNvPr id="3" name="Text Placeholder 2"/>
          <p:cNvSpPr>
            <a:spLocks noGrp="1"/>
          </p:cNvSpPr>
          <p:nvPr>
            <p:ph sz="half" idx="2"/>
          </p:nvPr>
        </p:nvSpPr>
        <p:spPr>
          <a:xfrm>
            <a:off x="839788" y="1816608"/>
            <a:ext cx="6524180" cy="4523232"/>
          </a:xfrm>
        </p:spPr>
        <p:txBody>
          <a:bodyPr>
            <a:normAutofit fontScale="77500" lnSpcReduction="20000"/>
          </a:bodyPr>
          <a:lstStyle/>
          <a:p>
            <a:pPr marL="0" marR="0" lvl="0" indent="0" rtl="0">
              <a:lnSpc>
                <a:spcPct val="120000"/>
              </a:lnSpc>
              <a:buNone/>
            </a:pPr>
            <a:r>
              <a:rPr lang="en-GB" b="0" i="0" u="none" strike="noStrike" baseline="0" dirty="0" smtClean="0"/>
              <a:t>Marshall </a:t>
            </a:r>
            <a:r>
              <a:rPr lang="en-GB" b="0" i="0" u="none" strike="noStrike" baseline="0" dirty="0"/>
              <a:t>had been a suffragist, working for the National Union of Women’s Suffrage Societies (NUWSS), based in Keswick in the 1900s. </a:t>
            </a:r>
            <a:endParaRPr lang="en-GB" b="0" i="0" u="none" strike="noStrike" baseline="0" dirty="0" smtClean="0"/>
          </a:p>
          <a:p>
            <a:pPr marL="0" marR="0" lvl="0" indent="0" rtl="0">
              <a:lnSpc>
                <a:spcPct val="120000"/>
              </a:lnSpc>
              <a:buNone/>
            </a:pPr>
            <a:r>
              <a:rPr lang="en-GB" b="0" i="0" u="none" strike="noStrike" baseline="0" dirty="0" smtClean="0"/>
              <a:t>She </a:t>
            </a:r>
            <a:r>
              <a:rPr lang="en-GB" b="0" i="0" u="none" strike="noStrike" baseline="0" dirty="0"/>
              <a:t>was a pacifist and left the NUWSS over their support for the war in 1914. Marshall helped to plan the Women’s International Congress – a peace conference – in Holland in 1915 but was not allowed to attend. </a:t>
            </a:r>
            <a:endParaRPr lang="en-GB" b="0" i="0" u="none" strike="noStrike" baseline="0" dirty="0" smtClean="0"/>
          </a:p>
          <a:p>
            <a:pPr marL="0" marR="0" lvl="0" indent="0" rtl="0">
              <a:lnSpc>
                <a:spcPct val="120000"/>
              </a:lnSpc>
              <a:buNone/>
            </a:pPr>
            <a:r>
              <a:rPr lang="en-GB" b="0" i="0" u="none" strike="noStrike" baseline="0" dirty="0" smtClean="0"/>
              <a:t>She </a:t>
            </a:r>
            <a:r>
              <a:rPr lang="en-GB" b="0" i="0" u="none" strike="noStrike" baseline="0" dirty="0"/>
              <a:t>helped to found what became the Women’s International League for Peace and Freedom (WILPF), a pressure group for peace, disarmament and recognising women’s rights. </a:t>
            </a:r>
          </a:p>
        </p:txBody>
      </p:sp>
      <p:sp>
        <p:nvSpPr>
          <p:cNvPr id="6" name="Text Placeholder 5"/>
          <p:cNvSpPr>
            <a:spLocks noGrp="1"/>
          </p:cNvSpPr>
          <p:nvPr>
            <p:ph type="body" sz="quarter" idx="3"/>
          </p:nvPr>
        </p:nvSpPr>
        <p:spPr>
          <a:xfrm>
            <a:off x="7961376" y="1450848"/>
            <a:ext cx="3877056" cy="1036320"/>
          </a:xfrm>
        </p:spPr>
        <p:txBody>
          <a:bodyPr>
            <a:normAutofit fontScale="55000" lnSpcReduction="20000"/>
          </a:bodyPr>
          <a:lstStyle/>
          <a:p>
            <a:pPr>
              <a:lnSpc>
                <a:spcPct val="120000"/>
              </a:lnSpc>
            </a:pPr>
            <a:r>
              <a:rPr lang="en-GB" sz="2500" b="0" dirty="0" smtClean="0"/>
              <a:t>A </a:t>
            </a:r>
            <a:r>
              <a:rPr lang="en-GB" sz="2500" b="0" dirty="0"/>
              <a:t>New Peace, Report of the International Conference of Women at The Hague, </a:t>
            </a:r>
            <a:r>
              <a:rPr lang="en-GB" sz="2500" b="0" dirty="0" smtClean="0"/>
              <a:t>1922</a:t>
            </a:r>
            <a:r>
              <a:rPr lang="en-GB" sz="2500" b="0" dirty="0"/>
              <a:t>, Catherine Marshall is on the left. </a:t>
            </a:r>
            <a:r>
              <a:rPr lang="en-GB" sz="2500" b="0" dirty="0" smtClean="0"/>
              <a:t>LSE </a:t>
            </a:r>
            <a:r>
              <a:rPr lang="en-GB" sz="2500" b="0" dirty="0"/>
              <a:t>Archives: WILPF/5/8</a:t>
            </a:r>
          </a:p>
          <a:p>
            <a:endParaRPr lang="en-GB"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961376" y="2313115"/>
            <a:ext cx="2903607" cy="4302706"/>
          </a:xfrm>
        </p:spPr>
      </p:pic>
    </p:spTree>
    <p:extLst>
      <p:ext uri="{BB962C8B-B14F-4D97-AF65-F5344CB8AC3E}">
        <p14:creationId xmlns:p14="http://schemas.microsoft.com/office/powerpoint/2010/main" val="4039663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328" y="365125"/>
            <a:ext cx="10634472" cy="1325563"/>
          </a:xfrm>
        </p:spPr>
        <p:txBody>
          <a:bodyPr/>
          <a:lstStyle/>
          <a:p>
            <a:pPr marR="0" rtl="0"/>
            <a:r>
              <a:rPr lang="en-GB" b="0" i="0" u="none" strike="noStrike" baseline="0" dirty="0"/>
              <a:t>Support for League of Nations</a:t>
            </a:r>
          </a:p>
        </p:txBody>
      </p:sp>
      <p:sp>
        <p:nvSpPr>
          <p:cNvPr id="3" name="Text Placeholder 2"/>
          <p:cNvSpPr>
            <a:spLocks noGrp="1"/>
          </p:cNvSpPr>
          <p:nvPr>
            <p:ph sz="half" idx="1"/>
          </p:nvPr>
        </p:nvSpPr>
        <p:spPr>
          <a:xfrm>
            <a:off x="719327" y="1507487"/>
            <a:ext cx="6870491" cy="4669476"/>
          </a:xfrm>
        </p:spPr>
        <p:txBody>
          <a:bodyPr>
            <a:normAutofit/>
          </a:bodyPr>
          <a:lstStyle/>
          <a:p>
            <a:pPr marL="0" lvl="0" indent="0">
              <a:buNone/>
            </a:pPr>
            <a:r>
              <a:rPr lang="en-GB" dirty="0"/>
              <a:t>Women’s International League for Peace and Freedom (WILPF) met in Zurich May 1919. </a:t>
            </a:r>
            <a:r>
              <a:rPr lang="en-GB" dirty="0" smtClean="0"/>
              <a:t>At this meeting WILPF formally ‘regretted’ </a:t>
            </a:r>
            <a:r>
              <a:rPr lang="en-GB" dirty="0"/>
              <a:t>the terms of the Treaty of </a:t>
            </a:r>
            <a:r>
              <a:rPr lang="en-GB" dirty="0" smtClean="0"/>
              <a:t>Versailles and condemned </a:t>
            </a:r>
            <a:r>
              <a:rPr lang="en-GB" dirty="0"/>
              <a:t>the continued blockade of Germany and </a:t>
            </a:r>
            <a:r>
              <a:rPr lang="en-GB" dirty="0" smtClean="0"/>
              <a:t>Austria, as this report shows.</a:t>
            </a:r>
          </a:p>
          <a:p>
            <a:pPr marL="0" lvl="0" indent="0">
              <a:buNone/>
            </a:pPr>
            <a:r>
              <a:rPr lang="en-GB" dirty="0" smtClean="0"/>
              <a:t>WILPF welcomed the establishment of the League of Nations. The Group set up an office in Geneva, where the League was based, to lobby and support it.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812323" y="1437852"/>
            <a:ext cx="3318973" cy="4739111"/>
          </a:xfrm>
        </p:spPr>
      </p:pic>
    </p:spTree>
    <p:extLst>
      <p:ext uri="{BB962C8B-B14F-4D97-AF65-F5344CB8AC3E}">
        <p14:creationId xmlns:p14="http://schemas.microsoft.com/office/powerpoint/2010/main" val="1801511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12" y="365125"/>
            <a:ext cx="10607040" cy="1325563"/>
          </a:xfrm>
        </p:spPr>
        <p:txBody>
          <a:bodyPr/>
          <a:lstStyle/>
          <a:p>
            <a:pPr marR="0" rtl="0"/>
            <a:r>
              <a:rPr lang="en-GB" b="0" i="0" u="none" strike="noStrike" baseline="0" dirty="0" smtClean="0"/>
              <a:t>The Structure </a:t>
            </a:r>
            <a:r>
              <a:rPr lang="en-GB" b="0" i="0" u="none" strike="noStrike" baseline="0" dirty="0"/>
              <a:t>of the </a:t>
            </a:r>
            <a:r>
              <a:rPr lang="en-GB" b="0" i="0" u="none" strike="noStrike" baseline="0" dirty="0" smtClean="0"/>
              <a:t>League of Nations</a:t>
            </a:r>
            <a:endParaRPr lang="en-GB" b="0" i="0" u="none" strike="noStrike" baseline="0" dirty="0"/>
          </a:p>
        </p:txBody>
      </p:sp>
      <p:sp>
        <p:nvSpPr>
          <p:cNvPr id="3" name="Text Placeholder 2"/>
          <p:cNvSpPr>
            <a:spLocks noGrp="1"/>
          </p:cNvSpPr>
          <p:nvPr>
            <p:ph sz="half" idx="1"/>
          </p:nvPr>
        </p:nvSpPr>
        <p:spPr>
          <a:xfrm>
            <a:off x="838200" y="1690688"/>
            <a:ext cx="5334000" cy="4685727"/>
          </a:xfrm>
        </p:spPr>
        <p:txBody>
          <a:bodyPr>
            <a:normAutofit fontScale="62500" lnSpcReduction="20000"/>
          </a:bodyPr>
          <a:lstStyle/>
          <a:p>
            <a:pPr marL="0" marR="0" lvl="0" indent="0" rtl="0">
              <a:lnSpc>
                <a:spcPct val="120000"/>
              </a:lnSpc>
              <a:buNone/>
            </a:pPr>
            <a:r>
              <a:rPr lang="en-GB" b="0" i="0" u="none" strike="noStrike" baseline="0" dirty="0"/>
              <a:t>Assembly: </a:t>
            </a:r>
            <a:endParaRPr lang="en-GB" b="0" i="0" u="none" strike="noStrike" baseline="0" dirty="0" smtClean="0"/>
          </a:p>
          <a:p>
            <a:pPr>
              <a:lnSpc>
                <a:spcPct val="120000"/>
              </a:lnSpc>
            </a:pPr>
            <a:r>
              <a:rPr lang="en-GB" b="0" i="0" u="none" strike="noStrike" baseline="0" dirty="0" smtClean="0"/>
              <a:t>all </a:t>
            </a:r>
            <a:r>
              <a:rPr lang="en-GB" b="0" i="0" u="none" strike="noStrike" baseline="0" dirty="0"/>
              <a:t>member states could send three </a:t>
            </a:r>
            <a:r>
              <a:rPr lang="en-GB" b="0" i="0" u="none" strike="noStrike" baseline="0" dirty="0" smtClean="0"/>
              <a:t>delegates, one </a:t>
            </a:r>
            <a:r>
              <a:rPr lang="en-GB" b="0" i="0" u="none" strike="noStrike" baseline="0" dirty="0"/>
              <a:t>vote per </a:t>
            </a:r>
            <a:r>
              <a:rPr lang="en-GB" b="0" i="0" u="none" strike="noStrike" baseline="0" dirty="0" smtClean="0"/>
              <a:t>state</a:t>
            </a:r>
            <a:endParaRPr lang="en-GB" dirty="0"/>
          </a:p>
          <a:p>
            <a:pPr>
              <a:lnSpc>
                <a:spcPct val="120000"/>
              </a:lnSpc>
            </a:pPr>
            <a:r>
              <a:rPr lang="en-GB" b="0" i="0" u="none" strike="noStrike" dirty="0" smtClean="0"/>
              <a:t>m</a:t>
            </a:r>
            <a:r>
              <a:rPr lang="en-GB" b="0" i="0" u="none" strike="noStrike" baseline="0" dirty="0" smtClean="0"/>
              <a:t>et </a:t>
            </a:r>
            <a:r>
              <a:rPr lang="en-GB" b="0" i="0" u="none" strike="noStrike" baseline="0" dirty="0"/>
              <a:t>once a year in Geneva</a:t>
            </a:r>
            <a:r>
              <a:rPr lang="en-GB" b="0" i="0" u="none" strike="noStrike" baseline="0" dirty="0" smtClean="0"/>
              <a:t>.</a:t>
            </a:r>
          </a:p>
          <a:p>
            <a:pPr>
              <a:lnSpc>
                <a:spcPct val="120000"/>
              </a:lnSpc>
            </a:pPr>
            <a:r>
              <a:rPr lang="en-GB" dirty="0"/>
              <a:t>e</a:t>
            </a:r>
            <a:r>
              <a:rPr lang="en-GB" b="0" i="0" u="none" strike="noStrike" baseline="0" dirty="0" smtClean="0"/>
              <a:t>mergency meetings</a:t>
            </a:r>
            <a:r>
              <a:rPr lang="en-GB" dirty="0"/>
              <a:t> </a:t>
            </a:r>
            <a:r>
              <a:rPr lang="en-GB" dirty="0" smtClean="0"/>
              <a:t>could be called</a:t>
            </a:r>
            <a:endParaRPr lang="en-GB" b="0" i="0" u="none" strike="noStrike" baseline="0" dirty="0" smtClean="0"/>
          </a:p>
          <a:p>
            <a:pPr>
              <a:lnSpc>
                <a:spcPct val="120000"/>
              </a:lnSpc>
            </a:pPr>
            <a:r>
              <a:rPr lang="en-GB" dirty="0"/>
              <a:t>d</a:t>
            </a:r>
            <a:r>
              <a:rPr lang="en-GB" b="0" i="0" u="none" strike="noStrike" baseline="0" dirty="0" smtClean="0"/>
              <a:t>ecisions </a:t>
            </a:r>
            <a:r>
              <a:rPr lang="en-GB" b="0" i="0" u="none" strike="noStrike" baseline="0" dirty="0"/>
              <a:t>needed to be unanimous. </a:t>
            </a:r>
            <a:endParaRPr lang="en-GB" b="0" i="0" u="none" strike="noStrike" baseline="0" dirty="0" smtClean="0"/>
          </a:p>
          <a:p>
            <a:pPr>
              <a:lnSpc>
                <a:spcPct val="120000"/>
              </a:lnSpc>
            </a:pPr>
            <a:r>
              <a:rPr lang="en-GB" dirty="0"/>
              <a:t>i</a:t>
            </a:r>
            <a:r>
              <a:rPr lang="en-GB" b="0" i="0" u="none" strike="noStrike" baseline="0" dirty="0" smtClean="0"/>
              <a:t>n 1920 </a:t>
            </a:r>
            <a:r>
              <a:rPr lang="en-GB" dirty="0" smtClean="0"/>
              <a:t>there were</a:t>
            </a:r>
            <a:r>
              <a:rPr lang="en-GB" b="0" i="0" u="none" strike="noStrike" baseline="0" dirty="0" smtClean="0"/>
              <a:t> </a:t>
            </a:r>
            <a:r>
              <a:rPr lang="en-GB" b="0" i="0" u="none" strike="noStrike" baseline="0" dirty="0"/>
              <a:t>42 members </a:t>
            </a:r>
            <a:endParaRPr lang="en-GB" b="0" i="0" u="none" strike="noStrike" baseline="0" dirty="0" smtClean="0"/>
          </a:p>
          <a:p>
            <a:pPr marL="0" indent="0">
              <a:lnSpc>
                <a:spcPct val="120000"/>
              </a:lnSpc>
              <a:buNone/>
            </a:pPr>
            <a:r>
              <a:rPr lang="en-GB" dirty="0"/>
              <a:t>Council: </a:t>
            </a:r>
          </a:p>
          <a:p>
            <a:pPr>
              <a:lnSpc>
                <a:spcPct val="120000"/>
              </a:lnSpc>
            </a:pPr>
            <a:r>
              <a:rPr lang="en-GB" dirty="0"/>
              <a:t>smaller decision-making body made up of Britain, France, Italy and Japan with 4 non-permanent members that rotated every 3 years, later 6 in 1922, then 9 in 1926 and 11 in 1939. </a:t>
            </a:r>
          </a:p>
          <a:p>
            <a:pPr>
              <a:lnSpc>
                <a:spcPct val="120000"/>
              </a:lnSpc>
            </a:pPr>
            <a:r>
              <a:rPr lang="en-GB" dirty="0"/>
              <a:t>Met 4 times a year</a:t>
            </a:r>
            <a:r>
              <a:rPr lang="en-GB" dirty="0" smtClean="0"/>
              <a:t>.</a:t>
            </a:r>
            <a:endParaRPr lang="en-GB" dirty="0"/>
          </a:p>
        </p:txBody>
      </p:sp>
      <p:sp>
        <p:nvSpPr>
          <p:cNvPr id="4" name="Content Placeholder 3"/>
          <p:cNvSpPr>
            <a:spLocks noGrp="1"/>
          </p:cNvSpPr>
          <p:nvPr>
            <p:ph sz="half" idx="2"/>
          </p:nvPr>
        </p:nvSpPr>
        <p:spPr/>
        <p:txBody>
          <a:bodyPr>
            <a:normAutofit fontScale="62500" lnSpcReduction="20000"/>
          </a:bodyPr>
          <a:lstStyle/>
          <a:p>
            <a:pPr marL="0" lvl="0" indent="0">
              <a:lnSpc>
                <a:spcPct val="120000"/>
              </a:lnSpc>
              <a:buNone/>
            </a:pPr>
            <a:endParaRPr lang="en-GB" dirty="0" smtClean="0"/>
          </a:p>
          <a:p>
            <a:pPr marL="0" lvl="0" indent="0">
              <a:lnSpc>
                <a:spcPct val="120000"/>
              </a:lnSpc>
              <a:buNone/>
            </a:pPr>
            <a:r>
              <a:rPr lang="en-GB" b="1" dirty="0" smtClean="0"/>
              <a:t>Eyewitness</a:t>
            </a:r>
            <a:endParaRPr lang="en-GB" b="1" dirty="0"/>
          </a:p>
          <a:p>
            <a:pPr marL="0" lvl="0" indent="0">
              <a:lnSpc>
                <a:spcPct val="120000"/>
              </a:lnSpc>
              <a:buNone/>
            </a:pPr>
            <a:r>
              <a:rPr lang="en-GB" dirty="0"/>
              <a:t>Catherine Marshall asked for the rules of procedure for the first League meeting in 1920. </a:t>
            </a:r>
            <a:r>
              <a:rPr lang="en-GB" dirty="0" smtClean="0"/>
              <a:t>WILPF. She discovered that many of the meetings were ‘closed’ and so WILPF lobbied for greater transparency in the League with some success.</a:t>
            </a:r>
            <a:endParaRPr lang="en-GB" dirty="0"/>
          </a:p>
          <a:p>
            <a:endParaRPr lang="en-GB" dirty="0"/>
          </a:p>
        </p:txBody>
      </p:sp>
    </p:spTree>
    <p:extLst>
      <p:ext uri="{BB962C8B-B14F-4D97-AF65-F5344CB8AC3E}">
        <p14:creationId xmlns:p14="http://schemas.microsoft.com/office/powerpoint/2010/main" val="154511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smtClean="0"/>
              <a:t>The Wider </a:t>
            </a:r>
            <a:r>
              <a:rPr lang="en-GB" b="0" i="0" u="none" strike="noStrike" baseline="0" dirty="0"/>
              <a:t>role of the </a:t>
            </a:r>
            <a:r>
              <a:rPr lang="en-GB" b="0" i="0" u="none" strike="noStrike" baseline="0" dirty="0" smtClean="0"/>
              <a:t>League of Nations</a:t>
            </a:r>
            <a:endParaRPr lang="en-GB" b="0" i="0" u="none" strike="noStrike" baseline="0" dirty="0"/>
          </a:p>
        </p:txBody>
      </p:sp>
      <p:sp>
        <p:nvSpPr>
          <p:cNvPr id="3" name="Text Placeholder 2"/>
          <p:cNvSpPr>
            <a:spLocks noGrp="1"/>
          </p:cNvSpPr>
          <p:nvPr>
            <p:ph type="body" idx="1"/>
          </p:nvPr>
        </p:nvSpPr>
        <p:spPr>
          <a:xfrm>
            <a:off x="838200" y="1690688"/>
            <a:ext cx="10244328" cy="4856416"/>
          </a:xfrm>
        </p:spPr>
        <p:txBody>
          <a:bodyPr>
            <a:normAutofit fontScale="77500" lnSpcReduction="20000"/>
          </a:bodyPr>
          <a:lstStyle/>
          <a:p>
            <a:pPr marL="0" lvl="0" indent="0">
              <a:lnSpc>
                <a:spcPct val="120000"/>
              </a:lnSpc>
              <a:buNone/>
            </a:pPr>
            <a:r>
              <a:rPr lang="en-GB" dirty="0"/>
              <a:t>The League’s main role was to prevent armed conflict between countries and settle disputes through negotiation. However, it had a wider remit to promote disarmament, the raising of living standards and to protect human rights for men, women and children. </a:t>
            </a:r>
          </a:p>
          <a:p>
            <a:pPr marL="0" lvl="0" indent="0">
              <a:lnSpc>
                <a:spcPct val="120000"/>
              </a:lnSpc>
              <a:buNone/>
            </a:pPr>
            <a:r>
              <a:rPr lang="en-GB" dirty="0"/>
              <a:t>The Court of International Justice sat in The Hague with 15 judges from 15 different countries.</a:t>
            </a:r>
          </a:p>
          <a:p>
            <a:pPr marL="0" lvl="0" indent="0">
              <a:lnSpc>
                <a:spcPct val="120000"/>
              </a:lnSpc>
              <a:buNone/>
            </a:pPr>
            <a:r>
              <a:rPr lang="en-GB" dirty="0"/>
              <a:t>International Labour Organisation met once a year with a mandate to improve living and working conditions.</a:t>
            </a:r>
          </a:p>
          <a:p>
            <a:pPr marL="0" lvl="0" indent="0">
              <a:lnSpc>
                <a:spcPct val="120000"/>
              </a:lnSpc>
              <a:buNone/>
            </a:pPr>
            <a:r>
              <a:rPr lang="en-GB" dirty="0"/>
              <a:t>It monitored the administration of ‘mandate’ territories, former territories that had been part of the German or Ottoman Empire.</a:t>
            </a:r>
          </a:p>
          <a:p>
            <a:pPr marL="0" lvl="0" indent="0">
              <a:lnSpc>
                <a:spcPct val="120000"/>
              </a:lnSpc>
              <a:buNone/>
            </a:pPr>
            <a:r>
              <a:rPr lang="en-GB" dirty="0"/>
              <a:t>There were also a number of different League Bureaus to supervise the protection of refugees and other issues.</a:t>
            </a:r>
          </a:p>
        </p:txBody>
      </p:sp>
    </p:spTree>
    <p:extLst>
      <p:ext uri="{BB962C8B-B14F-4D97-AF65-F5344CB8AC3E}">
        <p14:creationId xmlns:p14="http://schemas.microsoft.com/office/powerpoint/2010/main" val="3700885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620692" cy="1170432"/>
          </a:xfrm>
        </p:spPr>
        <p:txBody>
          <a:bodyPr>
            <a:normAutofit/>
          </a:bodyPr>
          <a:lstStyle/>
          <a:p>
            <a:r>
              <a:rPr lang="en-GB" dirty="0"/>
              <a:t>Rachel </a:t>
            </a:r>
            <a:r>
              <a:rPr lang="en-GB" dirty="0" err="1"/>
              <a:t>Crowdy</a:t>
            </a:r>
            <a:r>
              <a:rPr lang="en-GB" dirty="0"/>
              <a:t> (1884-1964): </a:t>
            </a:r>
            <a:r>
              <a:rPr lang="en-GB" dirty="0" smtClean="0"/>
              <a:t>Eye Witness</a:t>
            </a:r>
            <a:endParaRPr lang="en-GB" b="0" i="0" u="none" strike="noStrike" baseline="0" dirty="0"/>
          </a:p>
        </p:txBody>
      </p:sp>
      <p:sp>
        <p:nvSpPr>
          <p:cNvPr id="4" name="Content Placeholder 3"/>
          <p:cNvSpPr>
            <a:spLocks noGrp="1"/>
          </p:cNvSpPr>
          <p:nvPr>
            <p:ph sz="half" idx="2"/>
          </p:nvPr>
        </p:nvSpPr>
        <p:spPr>
          <a:xfrm>
            <a:off x="839788" y="1690688"/>
            <a:ext cx="6012116" cy="4709351"/>
          </a:xfrm>
        </p:spPr>
        <p:txBody>
          <a:bodyPr>
            <a:normAutofit fontScale="85000" lnSpcReduction="20000"/>
          </a:bodyPr>
          <a:lstStyle/>
          <a:p>
            <a:pPr marL="0" indent="0">
              <a:lnSpc>
                <a:spcPct val="110000"/>
              </a:lnSpc>
              <a:buNone/>
            </a:pPr>
            <a:r>
              <a:rPr lang="en-GB" dirty="0" err="1"/>
              <a:t>Crowdy</a:t>
            </a:r>
            <a:r>
              <a:rPr lang="en-GB" dirty="0"/>
              <a:t> had trained as a nurse in the 1900s and joined the Voluntary Aid Detachments in 1911 and was in charge of the VADs in France of Belgium, an enormous administrative undertaking. </a:t>
            </a:r>
            <a:endParaRPr lang="en-GB" dirty="0" smtClean="0"/>
          </a:p>
          <a:p>
            <a:pPr marL="0" indent="0">
              <a:lnSpc>
                <a:spcPct val="110000"/>
              </a:lnSpc>
              <a:buNone/>
            </a:pPr>
            <a:r>
              <a:rPr lang="en-GB" dirty="0" smtClean="0"/>
              <a:t>In </a:t>
            </a:r>
            <a:r>
              <a:rPr lang="en-GB" dirty="0"/>
              <a:t>1919 she was appointed to head the section on social issues at the League, which she did until 1931. </a:t>
            </a:r>
          </a:p>
          <a:p>
            <a:pPr marL="0" indent="0">
              <a:lnSpc>
                <a:spcPct val="110000"/>
              </a:lnSpc>
              <a:buNone/>
            </a:pPr>
            <a:r>
              <a:rPr lang="en-GB" dirty="0" err="1"/>
              <a:t>Crowdy</a:t>
            </a:r>
            <a:r>
              <a:rPr lang="en-GB" dirty="0"/>
              <a:t> was the only woman to do head up a League bureau. She led respected international inquiries and set out measures to stop opium and women and children trafficking (slavery).</a:t>
            </a:r>
          </a:p>
          <a:p>
            <a:endParaRPr lang="en-GB" dirty="0"/>
          </a:p>
        </p:txBody>
      </p:sp>
      <p:sp>
        <p:nvSpPr>
          <p:cNvPr id="5" name="Text Placeholder 4"/>
          <p:cNvSpPr>
            <a:spLocks noGrp="1"/>
          </p:cNvSpPr>
          <p:nvPr>
            <p:ph type="body" sz="quarter" idx="3"/>
          </p:nvPr>
        </p:nvSpPr>
        <p:spPr>
          <a:xfrm>
            <a:off x="7912560" y="1690688"/>
            <a:ext cx="2726595" cy="869632"/>
          </a:xfrm>
        </p:spPr>
        <p:txBody>
          <a:bodyPr>
            <a:noAutofit/>
          </a:bodyPr>
          <a:lstStyle/>
          <a:p>
            <a:endParaRPr lang="en-GB" sz="2000" b="0" dirty="0"/>
          </a:p>
          <a:p>
            <a:r>
              <a:rPr lang="en-GB" sz="1400" b="0" dirty="0"/>
              <a:t>Dame Rachel Eleanor </a:t>
            </a:r>
            <a:r>
              <a:rPr lang="en-GB" sz="1400" b="0" dirty="0" err="1"/>
              <a:t>Crowdy</a:t>
            </a:r>
            <a:r>
              <a:rPr lang="en-GB" sz="1400" b="0" dirty="0"/>
              <a:t>, by Bassano, October 1930, NPG x68898 © National Portrait Gallery, London</a:t>
            </a:r>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912560" y="2715451"/>
            <a:ext cx="2726595" cy="3684588"/>
          </a:xfrm>
        </p:spPr>
      </p:pic>
    </p:spTree>
    <p:extLst>
      <p:ext uri="{BB962C8B-B14F-4D97-AF65-F5344CB8AC3E}">
        <p14:creationId xmlns:p14="http://schemas.microsoft.com/office/powerpoint/2010/main" val="4012187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04801"/>
            <a:ext cx="10486580" cy="938784"/>
          </a:xfrm>
        </p:spPr>
        <p:txBody>
          <a:bodyPr/>
          <a:lstStyle/>
          <a:p>
            <a:pPr marR="0" rtl="0"/>
            <a:r>
              <a:rPr lang="en-GB" b="0" i="0" u="none" strike="noStrike" baseline="0" dirty="0"/>
              <a:t>Trafficking of women and children</a:t>
            </a:r>
          </a:p>
        </p:txBody>
      </p:sp>
      <p:sp>
        <p:nvSpPr>
          <p:cNvPr id="3" name="Text Placeholder 2"/>
          <p:cNvSpPr>
            <a:spLocks noGrp="1"/>
          </p:cNvSpPr>
          <p:nvPr>
            <p:ph sz="half" idx="2"/>
          </p:nvPr>
        </p:nvSpPr>
        <p:spPr>
          <a:xfrm>
            <a:off x="1060704" y="1243585"/>
            <a:ext cx="6986016" cy="5340095"/>
          </a:xfrm>
        </p:spPr>
        <p:txBody>
          <a:bodyPr>
            <a:normAutofit lnSpcReduction="10000"/>
          </a:bodyPr>
          <a:lstStyle/>
          <a:p>
            <a:pPr marL="0" lvl="0" indent="0">
              <a:lnSpc>
                <a:spcPct val="110000"/>
              </a:lnSpc>
              <a:buNone/>
            </a:pPr>
            <a:r>
              <a:rPr lang="en-GB" dirty="0">
                <a:cs typeface="Rod" panose="02030509050101010101" pitchFamily="49" charset="-79"/>
              </a:rPr>
              <a:t>Alison </a:t>
            </a:r>
            <a:r>
              <a:rPr lang="en-GB" dirty="0" err="1">
                <a:cs typeface="Rod" panose="02030509050101010101" pitchFamily="49" charset="-79"/>
              </a:rPr>
              <a:t>Neilans</a:t>
            </a:r>
            <a:r>
              <a:rPr lang="en-GB" dirty="0">
                <a:cs typeface="Rod" panose="02030509050101010101" pitchFamily="49" charset="-79"/>
              </a:rPr>
              <a:t> was the secretary of the Association for Moral and Social Hygiene (AMSH), a pressure group formed to protect women and children from rape, coercion, prostitution and sexual abuse. </a:t>
            </a:r>
            <a:endParaRPr lang="en-GB" dirty="0" smtClean="0">
              <a:cs typeface="Rod" panose="02030509050101010101" pitchFamily="49" charset="-79"/>
            </a:endParaRPr>
          </a:p>
          <a:p>
            <a:pPr marL="0" lvl="0" indent="0">
              <a:lnSpc>
                <a:spcPct val="110000"/>
              </a:lnSpc>
              <a:buNone/>
            </a:pPr>
            <a:r>
              <a:rPr lang="en-GB" dirty="0" smtClean="0">
                <a:cs typeface="Rod" panose="02030509050101010101" pitchFamily="49" charset="-79"/>
              </a:rPr>
              <a:t>Rachel </a:t>
            </a:r>
            <a:r>
              <a:rPr lang="en-GB" dirty="0" err="1" smtClean="0">
                <a:cs typeface="Rod" panose="02030509050101010101" pitchFamily="49" charset="-79"/>
              </a:rPr>
              <a:t>Crowdy</a:t>
            </a:r>
            <a:r>
              <a:rPr lang="en-GB" dirty="0" smtClean="0">
                <a:cs typeface="Rod" panose="02030509050101010101" pitchFamily="49" charset="-79"/>
              </a:rPr>
              <a:t> </a:t>
            </a:r>
            <a:r>
              <a:rPr lang="en-GB" dirty="0">
                <a:cs typeface="Rod" panose="02030509050101010101" pitchFamily="49" charset="-79"/>
              </a:rPr>
              <a:t>is responding to </a:t>
            </a:r>
            <a:r>
              <a:rPr lang="en-GB" dirty="0" err="1">
                <a:cs typeface="Rod" panose="02030509050101010101" pitchFamily="49" charset="-79"/>
              </a:rPr>
              <a:t>Neilans</a:t>
            </a:r>
            <a:r>
              <a:rPr lang="en-GB" dirty="0">
                <a:cs typeface="Rod" panose="02030509050101010101" pitchFamily="49" charset="-79"/>
              </a:rPr>
              <a:t>’ concerns that the international legal agreements to stop and monitor examples of trafficking of women and children were not being applied by Britain and France </a:t>
            </a:r>
            <a:r>
              <a:rPr lang="en-GB" dirty="0" smtClean="0">
                <a:cs typeface="Rod" panose="02030509050101010101" pitchFamily="49" charset="-79"/>
              </a:rPr>
              <a:t>in </a:t>
            </a:r>
            <a:r>
              <a:rPr lang="en-GB" dirty="0">
                <a:cs typeface="Rod" panose="02030509050101010101" pitchFamily="49" charset="-79"/>
              </a:rPr>
              <a:t>Mandate territories in the Middle East</a:t>
            </a:r>
            <a:r>
              <a:rPr lang="en-GB" dirty="0" smtClean="0">
                <a:cs typeface="Rod" panose="02030509050101010101" pitchFamily="49" charset="-79"/>
              </a:rPr>
              <a:t>.</a:t>
            </a:r>
            <a:endParaRPr lang="en-GB" dirty="0">
              <a:cs typeface="Rod" panose="02030509050101010101" pitchFamily="49" charset="-79"/>
            </a:endParaRPr>
          </a:p>
        </p:txBody>
      </p:sp>
      <p:sp>
        <p:nvSpPr>
          <p:cNvPr id="6" name="Text Placeholder 5"/>
          <p:cNvSpPr>
            <a:spLocks noGrp="1"/>
          </p:cNvSpPr>
          <p:nvPr>
            <p:ph type="body" sz="quarter" idx="3"/>
          </p:nvPr>
        </p:nvSpPr>
        <p:spPr>
          <a:xfrm>
            <a:off x="8485632" y="1243585"/>
            <a:ext cx="2972937" cy="1353311"/>
          </a:xfrm>
        </p:spPr>
        <p:txBody>
          <a:bodyPr>
            <a:normAutofit/>
          </a:bodyPr>
          <a:lstStyle/>
          <a:p>
            <a:r>
              <a:rPr lang="en-GB" sz="1400" b="0" dirty="0"/>
              <a:t>Letter </a:t>
            </a:r>
            <a:r>
              <a:rPr lang="en-GB" sz="1400" b="0" dirty="0" smtClean="0"/>
              <a:t>from Rachel </a:t>
            </a:r>
            <a:r>
              <a:rPr lang="en-GB" sz="1400" b="0" dirty="0" err="1"/>
              <a:t>Crowdy</a:t>
            </a:r>
            <a:r>
              <a:rPr lang="en-GB" sz="1400" b="0" dirty="0"/>
              <a:t> in response to Alison </a:t>
            </a:r>
            <a:r>
              <a:rPr lang="en-GB" sz="1400" b="0" dirty="0" err="1"/>
              <a:t>Neilans</a:t>
            </a:r>
            <a:r>
              <a:rPr lang="en-GB" sz="1400" b="0" dirty="0"/>
              <a:t>, LSE Women’s Library Archives: 3AMS/B/11/.</a:t>
            </a:r>
          </a:p>
          <a:p>
            <a:endParaRPr lang="en-GB" b="0" dirty="0"/>
          </a:p>
        </p:txBody>
      </p:sp>
      <p:pic>
        <p:nvPicPr>
          <p:cNvPr id="5" name="Content Placeholder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8485632" y="2370005"/>
            <a:ext cx="2972937" cy="4213676"/>
          </a:xfrm>
        </p:spPr>
      </p:pic>
    </p:spTree>
    <p:extLst>
      <p:ext uri="{BB962C8B-B14F-4D97-AF65-F5344CB8AC3E}">
        <p14:creationId xmlns:p14="http://schemas.microsoft.com/office/powerpoint/2010/main" val="1748776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993"/>
            <a:ext cx="10515600" cy="1194815"/>
          </a:xfrm>
        </p:spPr>
        <p:txBody>
          <a:bodyPr/>
          <a:lstStyle/>
          <a:p>
            <a:pPr marR="0" rtl="0"/>
            <a:r>
              <a:rPr lang="en-GB" b="0" i="0" u="none" strike="noStrike" baseline="0" dirty="0"/>
              <a:t>League of Nations Union</a:t>
            </a:r>
          </a:p>
        </p:txBody>
      </p:sp>
      <p:sp>
        <p:nvSpPr>
          <p:cNvPr id="3" name="Text Placeholder 2"/>
          <p:cNvSpPr>
            <a:spLocks noGrp="1"/>
          </p:cNvSpPr>
          <p:nvPr>
            <p:ph sz="half" idx="1"/>
          </p:nvPr>
        </p:nvSpPr>
        <p:spPr>
          <a:xfrm>
            <a:off x="838200" y="1670304"/>
            <a:ext cx="5696712" cy="4718304"/>
          </a:xfrm>
        </p:spPr>
        <p:txBody>
          <a:bodyPr>
            <a:normAutofit fontScale="70000" lnSpcReduction="20000"/>
          </a:bodyPr>
          <a:lstStyle/>
          <a:p>
            <a:pPr marL="0" lvl="0" indent="0">
              <a:lnSpc>
                <a:spcPct val="120000"/>
              </a:lnSpc>
              <a:buNone/>
            </a:pPr>
            <a:r>
              <a:rPr lang="en-GB" dirty="0"/>
              <a:t>In 1918 two internationalist societies formed to create the League of Nations Union and became a leading pressure group. The League and the Union was very popular in Britain and had over 400,000 members at its peak. </a:t>
            </a:r>
          </a:p>
          <a:p>
            <a:pPr marL="0" lvl="0" indent="0">
              <a:lnSpc>
                <a:spcPct val="120000"/>
              </a:lnSpc>
              <a:buNone/>
            </a:pPr>
            <a:r>
              <a:rPr lang="en-GB" dirty="0"/>
              <a:t>The League represented a utopian ideal for how to avoid war and encouraged disarmament. From a contemporary perspective, it is difficult to get a sense of how new this internationalist method of doing things was</a:t>
            </a:r>
            <a:r>
              <a:rPr lang="en-GB" dirty="0" smtClean="0"/>
              <a:t>.</a:t>
            </a:r>
            <a:endParaRPr lang="en-GB" dirty="0" smtClean="0"/>
          </a:p>
          <a:p>
            <a:pPr marL="0" lvl="0" indent="0">
              <a:lnSpc>
                <a:spcPct val="120000"/>
              </a:lnSpc>
              <a:buNone/>
            </a:pPr>
            <a:r>
              <a:rPr lang="en-GB" dirty="0" smtClean="0"/>
              <a:t>The </a:t>
            </a:r>
            <a:r>
              <a:rPr lang="en-GB" dirty="0"/>
              <a:t>League and the Union directly influenced the formation of the United Nations in the closing stages of World War Two.</a:t>
            </a:r>
          </a:p>
          <a:p>
            <a:pPr marL="0" marR="0" lvl="0" indent="0" rtl="0">
              <a:buNone/>
            </a:pPr>
            <a:endParaRPr lang="en-GB" b="0" i="0" u="none" strike="noStrike" baseline="0" dirty="0"/>
          </a:p>
          <a:p>
            <a:pPr marR="0" lvl="0" rtl="0"/>
            <a:endParaRPr lang="en-GB" b="0" i="0" u="none" strike="noStrike" baseline="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34912" y="2840736"/>
            <a:ext cx="5140993" cy="1614271"/>
          </a:xfrm>
        </p:spPr>
      </p:pic>
    </p:spTree>
    <p:extLst>
      <p:ext uri="{BB962C8B-B14F-4D97-AF65-F5344CB8AC3E}">
        <p14:creationId xmlns:p14="http://schemas.microsoft.com/office/powerpoint/2010/main" val="79778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8A4035-1339-1F49-B4B0-123B8E43F050}"/>
              </a:ext>
            </a:extLst>
          </p:cNvPr>
          <p:cNvSpPr>
            <a:spLocks noGrp="1"/>
          </p:cNvSpPr>
          <p:nvPr>
            <p:ph type="title"/>
          </p:nvPr>
        </p:nvSpPr>
        <p:spPr/>
        <p:txBody>
          <a:bodyPr/>
          <a:lstStyle/>
          <a:p>
            <a:r>
              <a:rPr lang="en-US" dirty="0"/>
              <a:t>The Main Events to Armistice</a:t>
            </a:r>
          </a:p>
        </p:txBody>
      </p:sp>
      <p:sp>
        <p:nvSpPr>
          <p:cNvPr id="4" name="Content Placeholder 3">
            <a:extLst>
              <a:ext uri="{FF2B5EF4-FFF2-40B4-BE49-F238E27FC236}">
                <a16:creationId xmlns:a16="http://schemas.microsoft.com/office/drawing/2014/main" xmlns="" id="{9670E037-849F-2B4F-8473-DB3A34466A74}"/>
              </a:ext>
            </a:extLst>
          </p:cNvPr>
          <p:cNvSpPr>
            <a:spLocks noGrp="1"/>
          </p:cNvSpPr>
          <p:nvPr>
            <p:ph sz="half" idx="1"/>
          </p:nvPr>
        </p:nvSpPr>
        <p:spPr>
          <a:xfrm>
            <a:off x="838199" y="1825625"/>
            <a:ext cx="5181601" cy="4530930"/>
          </a:xfrm>
        </p:spPr>
        <p:txBody>
          <a:bodyPr>
            <a:normAutofit fontScale="77500" lnSpcReduction="20000"/>
          </a:bodyPr>
          <a:lstStyle/>
          <a:p>
            <a:pPr>
              <a:lnSpc>
                <a:spcPct val="120000"/>
              </a:lnSpc>
            </a:pPr>
            <a:r>
              <a:rPr lang="en-GB" dirty="0"/>
              <a:t>By 3 November 1918 the German allies of Bulgaria, the Ottoman Empire, the Astro-Hungarian Empire had all agreed to an armistice.</a:t>
            </a:r>
          </a:p>
          <a:p>
            <a:pPr>
              <a:lnSpc>
                <a:spcPct val="120000"/>
              </a:lnSpc>
            </a:pPr>
            <a:r>
              <a:rPr lang="en-GB" dirty="0"/>
              <a:t>4 October: Germany in negotiations with America and then the British and French about an armistice </a:t>
            </a:r>
          </a:p>
          <a:p>
            <a:pPr>
              <a:lnSpc>
                <a:spcPct val="120000"/>
              </a:lnSpc>
            </a:pPr>
            <a:r>
              <a:rPr lang="en-GB" dirty="0"/>
              <a:t>3 November German sailors mutinied. </a:t>
            </a:r>
          </a:p>
          <a:p>
            <a:pPr>
              <a:lnSpc>
                <a:spcPct val="120000"/>
              </a:lnSpc>
            </a:pPr>
            <a:r>
              <a:rPr lang="en-GB" dirty="0"/>
              <a:t>A maritime blockade had contributed to hunger leading to strikes and riots</a:t>
            </a:r>
          </a:p>
          <a:p>
            <a:endParaRPr lang="en-US" dirty="0"/>
          </a:p>
        </p:txBody>
      </p:sp>
      <p:sp>
        <p:nvSpPr>
          <p:cNvPr id="5" name="Content Placeholder 4">
            <a:extLst>
              <a:ext uri="{FF2B5EF4-FFF2-40B4-BE49-F238E27FC236}">
                <a16:creationId xmlns:a16="http://schemas.microsoft.com/office/drawing/2014/main" xmlns="" id="{6DAE7B18-E11A-6B47-A46B-3983A7FF4376}"/>
              </a:ext>
            </a:extLst>
          </p:cNvPr>
          <p:cNvSpPr>
            <a:spLocks noGrp="1"/>
          </p:cNvSpPr>
          <p:nvPr>
            <p:ph sz="half" idx="2"/>
          </p:nvPr>
        </p:nvSpPr>
        <p:spPr>
          <a:xfrm>
            <a:off x="6172200" y="1825625"/>
            <a:ext cx="5670756" cy="4667250"/>
          </a:xfrm>
        </p:spPr>
        <p:txBody>
          <a:bodyPr>
            <a:normAutofit fontScale="77500" lnSpcReduction="20000"/>
          </a:bodyPr>
          <a:lstStyle/>
          <a:p>
            <a:pPr>
              <a:lnSpc>
                <a:spcPct val="120000"/>
              </a:lnSpc>
            </a:pPr>
            <a:r>
              <a:rPr lang="en-GB" dirty="0"/>
              <a:t> The influenza epidemic killed 100,000s of people.</a:t>
            </a:r>
          </a:p>
          <a:p>
            <a:pPr>
              <a:lnSpc>
                <a:spcPct val="120000"/>
              </a:lnSpc>
            </a:pPr>
            <a:r>
              <a:rPr lang="en-GB" dirty="0"/>
              <a:t>A German delegation arrived at the mobile HQ of Marshall </a:t>
            </a:r>
            <a:r>
              <a:rPr lang="en-GB" dirty="0" err="1"/>
              <a:t>Fochs</a:t>
            </a:r>
            <a:r>
              <a:rPr lang="en-GB" dirty="0"/>
              <a:t> in a forest near the Western Front on 8 November.</a:t>
            </a:r>
          </a:p>
          <a:p>
            <a:pPr>
              <a:lnSpc>
                <a:spcPct val="120000"/>
              </a:lnSpc>
            </a:pPr>
            <a:r>
              <a:rPr lang="en-GB" dirty="0"/>
              <a:t> 9 November Kaiser Wilhelm II abdicated.</a:t>
            </a:r>
          </a:p>
          <a:p>
            <a:pPr>
              <a:lnSpc>
                <a:spcPct val="120000"/>
              </a:lnSpc>
            </a:pPr>
            <a:r>
              <a:rPr lang="en-GB" dirty="0"/>
              <a:t>The German military advised the new government to sign the armistice.</a:t>
            </a:r>
          </a:p>
          <a:p>
            <a:pPr>
              <a:lnSpc>
                <a:spcPct val="120000"/>
              </a:lnSpc>
            </a:pPr>
            <a:r>
              <a:rPr lang="en-GB" dirty="0"/>
              <a:t>By early morning 11 November 1918, the armistice was signed and came into effect at 11am the same day.</a:t>
            </a:r>
          </a:p>
          <a:p>
            <a:endParaRPr lang="en-US" dirty="0"/>
          </a:p>
        </p:txBody>
      </p:sp>
    </p:spTree>
    <p:extLst>
      <p:ext uri="{BB962C8B-B14F-4D97-AF65-F5344CB8AC3E}">
        <p14:creationId xmlns:p14="http://schemas.microsoft.com/office/powerpoint/2010/main" val="394256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C8EF4FB-8F48-5C41-BEC0-0F3F88EE3BD5}"/>
              </a:ext>
            </a:extLst>
          </p:cNvPr>
          <p:cNvSpPr>
            <a:spLocks noGrp="1"/>
          </p:cNvSpPr>
          <p:nvPr>
            <p:ph type="title"/>
          </p:nvPr>
        </p:nvSpPr>
        <p:spPr>
          <a:xfrm>
            <a:off x="722671" y="365125"/>
            <a:ext cx="10631129" cy="1325563"/>
          </a:xfrm>
        </p:spPr>
        <p:txBody>
          <a:bodyPr/>
          <a:lstStyle/>
          <a:p>
            <a:r>
              <a:rPr lang="en-US" dirty="0"/>
              <a:t>Peace in Europe?</a:t>
            </a:r>
          </a:p>
        </p:txBody>
      </p:sp>
      <p:sp>
        <p:nvSpPr>
          <p:cNvPr id="6" name="Content Placeholder 5">
            <a:extLst>
              <a:ext uri="{FF2B5EF4-FFF2-40B4-BE49-F238E27FC236}">
                <a16:creationId xmlns:a16="http://schemas.microsoft.com/office/drawing/2014/main" xmlns="" id="{0B9EE68F-56C2-2C44-AAE1-A9D1776C976E}"/>
              </a:ext>
            </a:extLst>
          </p:cNvPr>
          <p:cNvSpPr>
            <a:spLocks noGrp="1"/>
          </p:cNvSpPr>
          <p:nvPr>
            <p:ph idx="1"/>
          </p:nvPr>
        </p:nvSpPr>
        <p:spPr>
          <a:xfrm>
            <a:off x="722671" y="1825625"/>
            <a:ext cx="10869561" cy="4667250"/>
          </a:xfrm>
        </p:spPr>
        <p:txBody>
          <a:bodyPr>
            <a:normAutofit fontScale="92500" lnSpcReduction="20000"/>
          </a:bodyPr>
          <a:lstStyle/>
          <a:p>
            <a:pPr marL="0" indent="0">
              <a:lnSpc>
                <a:spcPct val="110000"/>
              </a:lnSpc>
              <a:buNone/>
            </a:pPr>
            <a:r>
              <a:rPr lang="en-GB" dirty="0"/>
              <a:t>At 11am on 11 November 1918, war finally ended on the Western Front. War had officially ended on many of the other fronts but in some areas, cessation of the main war had meant a descent into smaller nationalist or civil wars. Robert </a:t>
            </a:r>
            <a:r>
              <a:rPr lang="en-GB" dirty="0" err="1"/>
              <a:t>Gerwarth</a:t>
            </a:r>
            <a:r>
              <a:rPr lang="en-GB" dirty="0"/>
              <a:t> writes that:</a:t>
            </a:r>
          </a:p>
          <a:p>
            <a:pPr marL="0" indent="0">
              <a:lnSpc>
                <a:spcPct val="110000"/>
              </a:lnSpc>
              <a:buNone/>
            </a:pPr>
            <a:endParaRPr lang="en-GB" dirty="0"/>
          </a:p>
          <a:p>
            <a:pPr marL="0" indent="0">
              <a:lnSpc>
                <a:spcPct val="110000"/>
              </a:lnSpc>
              <a:buNone/>
            </a:pPr>
            <a:r>
              <a:rPr lang="en-GB" dirty="0"/>
              <a:t>	</a:t>
            </a:r>
            <a:r>
              <a:rPr lang="en-GB" dirty="0" smtClean="0"/>
              <a:t>“As </a:t>
            </a:r>
            <a:r>
              <a:rPr lang="en-GB" dirty="0"/>
              <a:t>civil wars overlapped with revolutions, counter revolutions and 	border conflicts between emerging states without clearly defined 	frontiers or internationally recognised governments, ‘post-war’ 	Europe between the official ending of the Great War in 1918 and 	the Treaty of Lausanne in July 1923 was the most violent place on 	the planet</a:t>
            </a:r>
            <a:r>
              <a:rPr lang="en-GB" dirty="0" smtClean="0"/>
              <a:t>.”</a:t>
            </a:r>
            <a:endParaRPr lang="en-GB" dirty="0"/>
          </a:p>
          <a:p>
            <a:endParaRPr lang="en-US" dirty="0"/>
          </a:p>
        </p:txBody>
      </p:sp>
    </p:spTree>
    <p:extLst>
      <p:ext uri="{BB962C8B-B14F-4D97-AF65-F5344CB8AC3E}">
        <p14:creationId xmlns:p14="http://schemas.microsoft.com/office/powerpoint/2010/main" val="309414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913300" cy="1325563"/>
          </a:xfrm>
        </p:spPr>
        <p:txBody>
          <a:bodyPr/>
          <a:lstStyle/>
          <a:p>
            <a:r>
              <a:rPr lang="en-GB" dirty="0"/>
              <a:t>Beatrice Webb (1858 – 1943): </a:t>
            </a:r>
            <a:r>
              <a:rPr lang="en-GB" dirty="0" smtClean="0"/>
              <a:t>Eye Witness</a:t>
            </a:r>
            <a:endParaRPr lang="en-GB" dirty="0"/>
          </a:p>
        </p:txBody>
      </p:sp>
      <p:sp>
        <p:nvSpPr>
          <p:cNvPr id="3" name="Text Placeholder 2"/>
          <p:cNvSpPr>
            <a:spLocks noGrp="1"/>
          </p:cNvSpPr>
          <p:nvPr>
            <p:ph sz="half" idx="2"/>
          </p:nvPr>
        </p:nvSpPr>
        <p:spPr>
          <a:xfrm>
            <a:off x="839788" y="1690686"/>
            <a:ext cx="7456314" cy="4802189"/>
          </a:xfrm>
        </p:spPr>
        <p:txBody>
          <a:bodyPr>
            <a:normAutofit fontScale="85000" lnSpcReduction="10000"/>
          </a:bodyPr>
          <a:lstStyle/>
          <a:p>
            <a:pPr marL="0" indent="0">
              <a:lnSpc>
                <a:spcPct val="110000"/>
              </a:lnSpc>
              <a:buNone/>
            </a:pPr>
            <a:r>
              <a:rPr lang="en-GB" dirty="0"/>
              <a:t>Beatrice Webb was a sociologist, social reformer and a founder of the London School of Economics (LSE). </a:t>
            </a:r>
          </a:p>
          <a:p>
            <a:pPr marL="0" indent="0">
              <a:lnSpc>
                <a:spcPct val="110000"/>
              </a:lnSpc>
              <a:buNone/>
            </a:pPr>
            <a:r>
              <a:rPr lang="en-GB" dirty="0"/>
              <a:t>Like many of the social scientists and economists based at LSE, Webb was invited to assist the government with war and post war social planning. </a:t>
            </a:r>
          </a:p>
          <a:p>
            <a:pPr marL="0" indent="0">
              <a:lnSpc>
                <a:spcPct val="110000"/>
              </a:lnSpc>
              <a:buNone/>
            </a:pPr>
            <a:r>
              <a:rPr lang="en-GB" dirty="0"/>
              <a:t>Beatrice kept a lengthy diary that, due to her good social and political connections and work with government, is a rich source of evidence to historians. </a:t>
            </a:r>
            <a:endParaRPr lang="en-GB" dirty="0" smtClean="0"/>
          </a:p>
          <a:p>
            <a:pPr marL="0" indent="0">
              <a:lnSpc>
                <a:spcPct val="110000"/>
              </a:lnSpc>
              <a:buNone/>
            </a:pPr>
            <a:r>
              <a:rPr lang="en-GB" dirty="0" smtClean="0">
                <a:hlinkClick r:id="rId2"/>
              </a:rPr>
              <a:t>http</a:t>
            </a:r>
            <a:r>
              <a:rPr lang="en-GB" dirty="0">
                <a:hlinkClick r:id="rId2"/>
              </a:rPr>
              <a:t>://</a:t>
            </a:r>
            <a:r>
              <a:rPr lang="en-GB" dirty="0" smtClean="0">
                <a:hlinkClick r:id="rId2"/>
              </a:rPr>
              <a:t>www.lse.ac.uk/about-lse/lse-leading-women/biographies/beatrice-webb</a:t>
            </a:r>
            <a:r>
              <a:rPr lang="en-GB" dirty="0" smtClean="0"/>
              <a:t> </a:t>
            </a:r>
            <a:endParaRPr lang="en-GB" dirty="0"/>
          </a:p>
          <a:p>
            <a:pPr marL="0" indent="0">
              <a:lnSpc>
                <a:spcPct val="110000"/>
              </a:lnSpc>
              <a:buNone/>
            </a:pPr>
            <a:endParaRPr lang="en-GB" dirty="0"/>
          </a:p>
          <a:p>
            <a:pPr lvl="0"/>
            <a:endParaRPr lang="en-GB" dirty="0"/>
          </a:p>
          <a:p>
            <a:endParaRPr lang="en-GB" dirty="0"/>
          </a:p>
        </p:txBody>
      </p:sp>
      <p:sp>
        <p:nvSpPr>
          <p:cNvPr id="6" name="Text Placeholder 5"/>
          <p:cNvSpPr>
            <a:spLocks noGrp="1"/>
          </p:cNvSpPr>
          <p:nvPr>
            <p:ph type="body" sz="quarter" idx="3"/>
          </p:nvPr>
        </p:nvSpPr>
        <p:spPr>
          <a:xfrm>
            <a:off x="8668512" y="1690687"/>
            <a:ext cx="3084576" cy="662369"/>
          </a:xfrm>
        </p:spPr>
        <p:txBody>
          <a:bodyPr>
            <a:normAutofit fontScale="55000" lnSpcReduction="20000"/>
          </a:bodyPr>
          <a:lstStyle/>
          <a:p>
            <a:r>
              <a:rPr lang="en-GB" b="0" dirty="0"/>
              <a:t>Beatrice Webb with her nephew, 1900. </a:t>
            </a:r>
            <a:endParaRPr lang="en-GB" b="0" dirty="0" smtClean="0"/>
          </a:p>
          <a:p>
            <a:r>
              <a:rPr lang="en-GB" b="0" dirty="0" smtClean="0"/>
              <a:t>LSE </a:t>
            </a:r>
            <a:r>
              <a:rPr lang="en-GB" b="0" dirty="0" err="1" smtClean="0"/>
              <a:t>Imagelibrary</a:t>
            </a:r>
            <a:r>
              <a:rPr lang="en-GB" b="0" dirty="0" smtClean="0"/>
              <a:t>/1359</a:t>
            </a:r>
            <a:r>
              <a:rPr lang="en-GB" b="0" dirty="0"/>
              <a:t>. </a:t>
            </a:r>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8668512" y="2602611"/>
            <a:ext cx="2960402" cy="3863325"/>
          </a:xfrm>
        </p:spPr>
      </p:pic>
    </p:spTree>
    <p:extLst>
      <p:ext uri="{BB962C8B-B14F-4D97-AF65-F5344CB8AC3E}">
        <p14:creationId xmlns:p14="http://schemas.microsoft.com/office/powerpoint/2010/main" val="175331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3" y="365125"/>
            <a:ext cx="11371810" cy="1325563"/>
          </a:xfrm>
        </p:spPr>
        <p:txBody>
          <a:bodyPr>
            <a:normAutofit/>
          </a:bodyPr>
          <a:lstStyle/>
          <a:p>
            <a:r>
              <a:rPr lang="en-GB" b="0" i="0" u="none" strike="noStrike" baseline="0" dirty="0"/>
              <a:t>Beatrice Webb, Diary on 11 November </a:t>
            </a:r>
            <a:r>
              <a:rPr lang="en-GB" dirty="0"/>
              <a:t>1918 </a:t>
            </a:r>
            <a:endParaRPr lang="en-GB" sz="2200" b="0" i="0" strike="noStrike" baseline="0" dirty="0"/>
          </a:p>
        </p:txBody>
      </p:sp>
      <p:sp>
        <p:nvSpPr>
          <p:cNvPr id="3" name="Text Placeholder 2"/>
          <p:cNvSpPr>
            <a:spLocks noGrp="1"/>
          </p:cNvSpPr>
          <p:nvPr>
            <p:ph type="body" idx="1"/>
          </p:nvPr>
        </p:nvSpPr>
        <p:spPr>
          <a:xfrm>
            <a:off x="615143" y="1479666"/>
            <a:ext cx="11211097" cy="432262"/>
          </a:xfrm>
        </p:spPr>
        <p:txBody>
          <a:bodyPr/>
          <a:lstStyle/>
          <a:p>
            <a:r>
              <a:rPr lang="en-GB" b="0" dirty="0" smtClean="0">
                <a:hlinkClick r:id="rId2"/>
              </a:rPr>
              <a:t>https</a:t>
            </a:r>
            <a:r>
              <a:rPr lang="en-GB" b="0" dirty="0">
                <a:hlinkClick r:id="rId2"/>
              </a:rPr>
              <a:t>://digital.library.lse.ac.uk/objects/lse:buh232top</a:t>
            </a:r>
            <a:r>
              <a:rPr lang="en-GB" b="0" dirty="0" smtClean="0"/>
              <a:t>: </a:t>
            </a:r>
            <a:endParaRPr lang="en-GB" b="0"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977982" y="2139808"/>
            <a:ext cx="3167042" cy="4049855"/>
          </a:xfrm>
        </p:spPr>
      </p:pic>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7514781" y="2186060"/>
            <a:ext cx="2714307" cy="4003604"/>
          </a:xfrm>
        </p:spPr>
      </p:pic>
    </p:spTree>
    <p:extLst>
      <p:ext uri="{BB962C8B-B14F-4D97-AF65-F5344CB8AC3E}">
        <p14:creationId xmlns:p14="http://schemas.microsoft.com/office/powerpoint/2010/main" val="27082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457200"/>
            <a:ext cx="3932237" cy="786384"/>
          </a:xfrm>
        </p:spPr>
        <p:txBody>
          <a:bodyPr/>
          <a:lstStyle/>
          <a:p>
            <a:r>
              <a:rPr lang="en-GB" dirty="0"/>
              <a:t>Source Exercise</a:t>
            </a:r>
          </a:p>
        </p:txBody>
      </p:sp>
      <p:sp>
        <p:nvSpPr>
          <p:cNvPr id="9" name="Text Placeholder 8"/>
          <p:cNvSpPr>
            <a:spLocks noGrp="1"/>
          </p:cNvSpPr>
          <p:nvPr>
            <p:ph type="body" sz="half" idx="2"/>
          </p:nvPr>
        </p:nvSpPr>
        <p:spPr>
          <a:xfrm>
            <a:off x="839788" y="1426463"/>
            <a:ext cx="3932237" cy="4625201"/>
          </a:xfrm>
        </p:spPr>
        <p:txBody>
          <a:bodyPr>
            <a:normAutofit/>
          </a:bodyPr>
          <a:lstStyle/>
          <a:p>
            <a:r>
              <a:rPr lang="en-GB" sz="2000" dirty="0"/>
              <a:t>Who is Beatrice Webb referring to as Berlin’s / the German peoples’ ‘oppressors’?</a:t>
            </a:r>
          </a:p>
          <a:p>
            <a:r>
              <a:rPr lang="en-GB" sz="2000" dirty="0"/>
              <a:t>What does she mean by ‘property’?</a:t>
            </a:r>
          </a:p>
          <a:p>
            <a:r>
              <a:rPr lang="en-GB" sz="2000" dirty="0"/>
              <a:t>Why are there concerns about ‘revolution’ and why are ‘men of property trembling’?</a:t>
            </a:r>
          </a:p>
          <a:p>
            <a:r>
              <a:rPr lang="en-GB" sz="2000" dirty="0"/>
              <a:t>From reading this account, what challenges do you think there are in victory? </a:t>
            </a:r>
          </a:p>
          <a:p>
            <a:r>
              <a:rPr lang="en-GB" sz="2000" dirty="0"/>
              <a:t>What ‘side’ do you think Beatrice Webb is on – the ‘men  of property’ or revolution</a:t>
            </a:r>
            <a:r>
              <a:rPr lang="en-GB" dirty="0"/>
              <a:t>?</a:t>
            </a:r>
          </a:p>
          <a:p>
            <a:endParaRPr lang="en-GB" dirty="0"/>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1321" y="457200"/>
            <a:ext cx="6750485" cy="5594465"/>
          </a:xfrm>
        </p:spPr>
      </p:pic>
    </p:spTree>
    <p:extLst>
      <p:ext uri="{BB962C8B-B14F-4D97-AF65-F5344CB8AC3E}">
        <p14:creationId xmlns:p14="http://schemas.microsoft.com/office/powerpoint/2010/main" val="176605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93647"/>
          </a:xfrm>
        </p:spPr>
        <p:txBody>
          <a:bodyPr>
            <a:normAutofit/>
          </a:bodyPr>
          <a:lstStyle/>
          <a:p>
            <a:r>
              <a:rPr lang="en-GB" dirty="0" smtClean="0"/>
              <a:t>Centenary of Armistice</a:t>
            </a:r>
            <a:endParaRPr lang="en-GB" dirty="0"/>
          </a:p>
        </p:txBody>
      </p:sp>
      <p:sp>
        <p:nvSpPr>
          <p:cNvPr id="3" name="Content Placeholder 2"/>
          <p:cNvSpPr>
            <a:spLocks noGrp="1"/>
          </p:cNvSpPr>
          <p:nvPr>
            <p:ph idx="1"/>
          </p:nvPr>
        </p:nvSpPr>
        <p:spPr>
          <a:xfrm>
            <a:off x="5183188" y="457201"/>
            <a:ext cx="6423596" cy="5403850"/>
          </a:xfrm>
        </p:spPr>
        <p:txBody>
          <a:bodyPr>
            <a:normAutofit fontScale="55000" lnSpcReduction="20000"/>
          </a:bodyPr>
          <a:lstStyle/>
          <a:p>
            <a:pPr marL="0" indent="0">
              <a:lnSpc>
                <a:spcPct val="120000"/>
              </a:lnSpc>
              <a:buNone/>
            </a:pPr>
            <a:r>
              <a:rPr lang="en-GB" dirty="0"/>
              <a:t>Peace! London to-day is a pandemonium of noise and revelry, soldiers, and flappers being most in evidence. Multitudes are making all the row they can, and in spite of depressing fog and steady rain, discords of sound and struggling, rushing beings and vehicles fill the streets. Paris, I imagine, will be more spontaneous and magnificent in its rejoicing. Berlin, also, is reported to be elated, having got rid not only of the war, but also of its oppressors</a:t>
            </a:r>
            <a:r>
              <a:rPr lang="en-GB" dirty="0" smtClean="0"/>
              <a:t>.</a:t>
            </a:r>
            <a:r>
              <a:rPr lang="en-GB" dirty="0"/>
              <a:t> </a:t>
            </a:r>
          </a:p>
          <a:p>
            <a:pPr marL="0" indent="0">
              <a:lnSpc>
                <a:spcPct val="120000"/>
              </a:lnSpc>
              <a:buNone/>
            </a:pPr>
            <a:r>
              <a:rPr lang="en-GB" dirty="0"/>
              <a:t>The peoples are everywhere rejoicing. Thrones are everywhere crashing and the men of property are everywhere secretly trembling. ‘A biting wind is blowing for the cause of property’, writes an Austrian journalist. How soon will the tide of revolution catch up with the tide of victory? That is a question which is exercising Whitehall and Buckingham Palace and which is causing anxiety even among the more thoughtful democrats. Will it be six months or a year</a:t>
            </a:r>
            <a:r>
              <a:rPr lang="en-GB" dirty="0" smtClean="0"/>
              <a:t>?</a:t>
            </a:r>
          </a:p>
          <a:p>
            <a:pPr marL="0" indent="0">
              <a:lnSpc>
                <a:spcPct val="120000"/>
              </a:lnSpc>
              <a:buNone/>
            </a:pPr>
            <a:r>
              <a:rPr lang="en-GB" dirty="0" smtClean="0"/>
              <a:t>Beatrice Webb, Diary Entry for 11 November 1918 </a:t>
            </a:r>
            <a:endParaRPr lang="en-GB" dirty="0"/>
          </a:p>
        </p:txBody>
      </p:sp>
      <p:sp>
        <p:nvSpPr>
          <p:cNvPr id="4" name="Text Placeholder 3"/>
          <p:cNvSpPr>
            <a:spLocks noGrp="1"/>
          </p:cNvSpPr>
          <p:nvPr>
            <p:ph type="body" sz="half" idx="2"/>
          </p:nvPr>
        </p:nvSpPr>
        <p:spPr>
          <a:xfrm>
            <a:off x="839788" y="1633728"/>
            <a:ext cx="3932237" cy="4235260"/>
          </a:xfrm>
        </p:spPr>
        <p:txBody>
          <a:bodyPr>
            <a:normAutofit lnSpcReduction="10000"/>
          </a:bodyPr>
          <a:lstStyle/>
          <a:p>
            <a:r>
              <a:rPr lang="en-GB" sz="2000" dirty="0"/>
              <a:t>In 2018, on the centenary of the armistice, this extract from Beatrice Webb’s diary was read in Westminster Abbey in front of Queen Elizabeth II and His Excellency Frank-Walter </a:t>
            </a:r>
            <a:r>
              <a:rPr lang="en-GB" sz="2000" dirty="0" err="1"/>
              <a:t>Steinmeier</a:t>
            </a:r>
            <a:r>
              <a:rPr lang="en-GB" sz="2000" dirty="0"/>
              <a:t>, President of the Federal Republic of Germany. </a:t>
            </a:r>
          </a:p>
          <a:p>
            <a:r>
              <a:rPr lang="en-GB" sz="2000" dirty="0"/>
              <a:t>Why do you think this was? </a:t>
            </a:r>
            <a:endParaRPr lang="en-GB" sz="2000" dirty="0" smtClean="0"/>
          </a:p>
          <a:p>
            <a:r>
              <a:rPr lang="en-GB" sz="2000" dirty="0" smtClean="0"/>
              <a:t>How </a:t>
            </a:r>
            <a:r>
              <a:rPr lang="en-GB" sz="2000" dirty="0"/>
              <a:t>important was it that the Heads of Britain and Germany attended the same commemoration? </a:t>
            </a:r>
            <a:endParaRPr lang="en-GB" sz="2000" dirty="0" smtClean="0"/>
          </a:p>
          <a:p>
            <a:r>
              <a:rPr lang="en-GB" sz="2000" dirty="0" smtClean="0"/>
              <a:t>Why do we remember those who </a:t>
            </a:r>
            <a:r>
              <a:rPr lang="en-GB" sz="2000" dirty="0" smtClean="0"/>
              <a:t>died </a:t>
            </a:r>
            <a:r>
              <a:rPr lang="en-GB" sz="2000" dirty="0" smtClean="0"/>
              <a:t>in war on 11 November?</a:t>
            </a:r>
            <a:endParaRPr lang="en-GB" sz="2000" dirty="0"/>
          </a:p>
          <a:p>
            <a:endParaRPr lang="en-GB" dirty="0"/>
          </a:p>
        </p:txBody>
      </p:sp>
    </p:spTree>
    <p:extLst>
      <p:ext uri="{BB962C8B-B14F-4D97-AF65-F5344CB8AC3E}">
        <p14:creationId xmlns:p14="http://schemas.microsoft.com/office/powerpoint/2010/main" val="281133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smtClean="0"/>
              <a:t>The</a:t>
            </a:r>
            <a:r>
              <a:rPr lang="en-GB" b="0" i="0" u="none" strike="noStrike" dirty="0" smtClean="0"/>
              <a:t> </a:t>
            </a:r>
            <a:r>
              <a:rPr lang="en-GB" b="0" i="0" u="none" strike="noStrike" baseline="0" dirty="0" smtClean="0"/>
              <a:t>Blockade</a:t>
            </a:r>
            <a:r>
              <a:rPr lang="en-GB" b="0" i="0" u="none" strike="noStrike" dirty="0" smtClean="0"/>
              <a:t> on Central Europe</a:t>
            </a:r>
            <a:endParaRPr lang="en-GB" b="0" i="0" u="none" strike="noStrike" baseline="0" dirty="0"/>
          </a:p>
        </p:txBody>
      </p:sp>
      <p:sp>
        <p:nvSpPr>
          <p:cNvPr id="3" name="Text Placeholder 2"/>
          <p:cNvSpPr>
            <a:spLocks noGrp="1"/>
          </p:cNvSpPr>
          <p:nvPr>
            <p:ph sz="half" idx="2"/>
          </p:nvPr>
        </p:nvSpPr>
        <p:spPr>
          <a:xfrm>
            <a:off x="839788" y="1690688"/>
            <a:ext cx="6889940" cy="4733735"/>
          </a:xfrm>
        </p:spPr>
        <p:txBody>
          <a:bodyPr>
            <a:normAutofit fontScale="77500" lnSpcReduction="20000"/>
          </a:bodyPr>
          <a:lstStyle/>
          <a:p>
            <a:pPr marL="0" lvl="0" indent="0">
              <a:lnSpc>
                <a:spcPct val="120000"/>
              </a:lnSpc>
              <a:buNone/>
            </a:pPr>
            <a:r>
              <a:rPr lang="en-GB" sz="2900" dirty="0"/>
              <a:t>Aftermath in Central Europe: the German delegation at the negotiations for the armistice desperately tried to call off the Allied maritime blockade as part of armistice. The Allies refused until a peace treaty had been signed.  </a:t>
            </a:r>
          </a:p>
          <a:p>
            <a:pPr marL="0" lvl="0" indent="0">
              <a:lnSpc>
                <a:spcPct val="120000"/>
              </a:lnSpc>
              <a:buNone/>
            </a:pPr>
            <a:r>
              <a:rPr lang="en-GB" sz="2900" dirty="0"/>
              <a:t>The blockade, territory confusion and war as well as the influenza epidemic meant that there were starving populations in Germany, Austria, Poland and Russia</a:t>
            </a:r>
            <a:r>
              <a:rPr lang="en-GB" sz="2900" dirty="0" smtClean="0"/>
              <a:t>.</a:t>
            </a:r>
            <a:endParaRPr lang="en-GB" sz="2900" dirty="0"/>
          </a:p>
          <a:p>
            <a:pPr marL="0" indent="0">
              <a:lnSpc>
                <a:spcPct val="120000"/>
              </a:lnSpc>
              <a:buNone/>
            </a:pPr>
            <a:r>
              <a:rPr lang="en-GB" sz="2900" dirty="0" smtClean="0">
                <a:latin typeface="Arial" panose="020B0604020202020204" pitchFamily="34" charset="0"/>
                <a:cs typeface="Arial" panose="020B0604020202020204" pitchFamily="34" charset="0"/>
              </a:rPr>
              <a:t>In 1919 the </a:t>
            </a:r>
            <a:r>
              <a:rPr lang="en-GB" sz="2900" dirty="0">
                <a:latin typeface="Arial" panose="020B0604020202020204" pitchFamily="34" charset="0"/>
                <a:cs typeface="Arial" panose="020B0604020202020204" pitchFamily="34" charset="0"/>
              </a:rPr>
              <a:t>Fight the Famine Council (FFC) was </a:t>
            </a:r>
            <a:r>
              <a:rPr lang="en-GB" sz="2900" dirty="0" smtClean="0">
                <a:latin typeface="Arial" panose="020B0604020202020204" pitchFamily="34" charset="0"/>
                <a:cs typeface="Arial" panose="020B0604020202020204" pitchFamily="34" charset="0"/>
              </a:rPr>
              <a:t>founded. It was an </a:t>
            </a:r>
            <a:r>
              <a:rPr lang="en-GB" sz="2900" dirty="0">
                <a:latin typeface="Arial" panose="020B0604020202020204" pitchFamily="34" charset="0"/>
                <a:cs typeface="Arial" panose="020B0604020202020204" pitchFamily="34" charset="0"/>
              </a:rPr>
              <a:t>apolitical humanitarian attempt to save lives. An example of internationalism, it operated across borders and appealed beyond nationalist sentiment. </a:t>
            </a:r>
            <a:endParaRPr lang="en-GB" b="0" i="0" u="none" strike="noStrike" baseline="0" dirty="0"/>
          </a:p>
        </p:txBody>
      </p:sp>
      <p:sp>
        <p:nvSpPr>
          <p:cNvPr id="6" name="Text Placeholder 5"/>
          <p:cNvSpPr>
            <a:spLocks noGrp="1"/>
          </p:cNvSpPr>
          <p:nvPr>
            <p:ph type="body" sz="quarter" idx="3"/>
          </p:nvPr>
        </p:nvSpPr>
        <p:spPr>
          <a:xfrm>
            <a:off x="7851649" y="1414272"/>
            <a:ext cx="3803904" cy="1548383"/>
          </a:xfrm>
        </p:spPr>
        <p:txBody>
          <a:bodyPr>
            <a:normAutofit/>
          </a:bodyPr>
          <a:lstStyle/>
          <a:p>
            <a:r>
              <a:rPr lang="en-GB" sz="1900" b="0" dirty="0"/>
              <a:t>Image: The Policy and Work of the Fight the Famine Council (LSE Archives: 7EJB/C/09)</a:t>
            </a:r>
          </a:p>
          <a:p>
            <a:endParaRPr lang="en-GB" dirty="0"/>
          </a:p>
        </p:txBody>
      </p:sp>
      <p:pic>
        <p:nvPicPr>
          <p:cNvPr id="5" name="Content Placeholder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8592491" y="2739835"/>
            <a:ext cx="2322219" cy="3684588"/>
          </a:xfrm>
        </p:spPr>
      </p:pic>
    </p:spTree>
    <p:extLst>
      <p:ext uri="{BB962C8B-B14F-4D97-AF65-F5344CB8AC3E}">
        <p14:creationId xmlns:p14="http://schemas.microsoft.com/office/powerpoint/2010/main" val="2340209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2969</Words>
  <Application>Microsoft Office PowerPoint</Application>
  <PresentationFormat>Widescreen</PresentationFormat>
  <Paragraphs>161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Rod</vt:lpstr>
      <vt:lpstr>Office Theme</vt:lpstr>
      <vt:lpstr>Eye Witness to Peace 1918-20: Primary Sources from LSE Archives</vt:lpstr>
      <vt:lpstr>Armistice</vt:lpstr>
      <vt:lpstr>The Main Events to Armistice</vt:lpstr>
      <vt:lpstr>Peace in Europe?</vt:lpstr>
      <vt:lpstr>Beatrice Webb (1858 – 1943): Eye Witness</vt:lpstr>
      <vt:lpstr>Beatrice Webb, Diary on 11 November 1918 </vt:lpstr>
      <vt:lpstr>Source Exercise</vt:lpstr>
      <vt:lpstr>Centenary of Armistice</vt:lpstr>
      <vt:lpstr>The Blockade on Central Europe</vt:lpstr>
      <vt:lpstr>Eglantyne Jebb (1876-1926): Eye Witness </vt:lpstr>
      <vt:lpstr>Starving Children</vt:lpstr>
      <vt:lpstr>Paris Peace Conference</vt:lpstr>
      <vt:lpstr>Woodrow Wilson’s 14 points </vt:lpstr>
      <vt:lpstr>Charles Kingsley Webster (1886-1961): Eye Witness. </vt:lpstr>
      <vt:lpstr>The Key Terms of the Treaty of Versailles</vt:lpstr>
      <vt:lpstr>The Response of the German Delegation</vt:lpstr>
      <vt:lpstr>German Delegation Response: Exercise</vt:lpstr>
      <vt:lpstr>Treaties with German Allies</vt:lpstr>
      <vt:lpstr>Opinions about the Treaty: Exercise</vt:lpstr>
      <vt:lpstr>The League of Nations</vt:lpstr>
      <vt:lpstr>Catherine Marshall (1880-1961): Eye Witness</vt:lpstr>
      <vt:lpstr>Support for League of Nations</vt:lpstr>
      <vt:lpstr>The Structure of the League of Nations</vt:lpstr>
      <vt:lpstr>The Wider role of the League of Nations</vt:lpstr>
      <vt:lpstr>Rachel Crowdy (1884-1964): Eye Witness</vt:lpstr>
      <vt:lpstr>Trafficking of women and children</vt:lpstr>
      <vt:lpstr>League of Nations Union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Witnesses to Peace 1918-20: Primary Sources from LSE Archives</dc:title>
  <dc:creator>Debbie Challis</dc:creator>
  <cp:lastModifiedBy>Challis,D</cp:lastModifiedBy>
  <cp:revision>29</cp:revision>
  <dcterms:created xsi:type="dcterms:W3CDTF">2018-12-18T16:23:34Z</dcterms:created>
  <dcterms:modified xsi:type="dcterms:W3CDTF">2019-01-09T11:07:42Z</dcterms:modified>
</cp:coreProperties>
</file>