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0" r:id="rId2"/>
    <p:sldId id="257" r:id="rId3"/>
    <p:sldId id="282" r:id="rId4"/>
    <p:sldId id="280" r:id="rId5"/>
    <p:sldId id="281" r:id="rId6"/>
    <p:sldId id="274" r:id="rId7"/>
    <p:sldId id="283" r:id="rId8"/>
    <p:sldId id="288" r:id="rId9"/>
    <p:sldId id="284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/>
    <p:restoredTop sz="80804"/>
  </p:normalViewPr>
  <p:slideViewPr>
    <p:cSldViewPr snapToGrid="0" snapToObjects="1">
      <p:cViewPr varScale="1">
        <p:scale>
          <a:sx n="90" d="100"/>
          <a:sy n="90" d="100"/>
        </p:scale>
        <p:origin x="224" y="248"/>
      </p:cViewPr>
      <p:guideLst/>
    </p:cSldViewPr>
  </p:slideViewPr>
  <p:outlineViewPr>
    <p:cViewPr>
      <p:scale>
        <a:sx n="33" d="100"/>
        <a:sy n="33" d="100"/>
      </p:scale>
      <p:origin x="0" y="-47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81E2D-7814-0D41-955D-BD808F57456D}" type="datetimeFigureOut">
              <a:rPr lang="en-US" smtClean="0"/>
              <a:t>2/19/21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058CB-FFD2-5246-AD7F-86C2591D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4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9DA1-31CA-4E3B-A8EC-E5C45F02A49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990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058CB-FFD2-5246-AD7F-86C2591D97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66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058CB-FFD2-5246-AD7F-86C2591D97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70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058CB-FFD2-5246-AD7F-86C2591D97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75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058CB-FFD2-5246-AD7F-86C2591D97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51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058CB-FFD2-5246-AD7F-86C2591D97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72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058CB-FFD2-5246-AD7F-86C2591D97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51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058CB-FFD2-5246-AD7F-86C2591D97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51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058CB-FFD2-5246-AD7F-86C2591D97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3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42D91-67CC-814B-A1E7-10444ECCE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FC49C-DFCF-7042-9A4A-AD3F122A7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EA82B-3264-FE46-825C-A11163B8D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EEAA-9B40-6746-BEAD-E1EC2DFA0D2E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B6B57-6A3F-034A-A5DD-F0C551537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201C4-1C82-594D-AC2F-D27114D3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A627-198C-3E43-AF22-A776F9397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2DF4-7D78-654C-9AAE-D4D105B4D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6E600F-8F58-2340-B6F3-D0F579126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A3E97-9ACD-FC4A-B27D-934290CA5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EEAA-9B40-6746-BEAD-E1EC2DFA0D2E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FCA1E-B8E3-F442-9679-3A4C5B2AF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733CE-5F03-114B-8BD5-4B88EAE1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A627-198C-3E43-AF22-A776F9397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5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36BB1A-2CA6-4745-A5FA-4D65684E8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F60BE-C356-E34A-B147-7F330BF28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D37AB-9513-E148-80AF-030173EF8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EEAA-9B40-6746-BEAD-E1EC2DFA0D2E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8050D-B3C1-7C43-A836-860A30809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1C68D-7DC9-7441-9C52-17AB0F7E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A627-198C-3E43-AF22-A776F9397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0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F256-F104-2443-9103-766DCF6A4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1C12B-3167-8541-B6B7-4E5740765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D8692-7F27-8440-BCCA-E0F614B9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EEAA-9B40-6746-BEAD-E1EC2DFA0D2E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E9C55-E542-EA46-80E9-9FF493D1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F6384-ADD8-3A45-BBBF-0450015B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A627-198C-3E43-AF22-A776F9397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2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71AC-F86C-3D48-9BC4-E382900E2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15561-0824-7D44-AA25-12D1DBF8A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9E5B2-F32D-B04A-87FB-344279DA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EEAA-9B40-6746-BEAD-E1EC2DFA0D2E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B37D2-477F-344D-BA41-8B5A95A64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E1963-4A93-EF41-B0F4-2F4AC633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A627-198C-3E43-AF22-A776F9397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3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1C815-006B-E445-BE5F-35FAA3445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2EE90-01FB-0147-9EB3-F08211706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62F27F-244B-2D40-88D6-18EC3EFEC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2098F-8C7E-3E46-A480-7EAA36C14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EEAA-9B40-6746-BEAD-E1EC2DFA0D2E}" type="datetimeFigureOut">
              <a:rPr lang="en-US" smtClean="0"/>
              <a:t>2/19/21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21EC0-F91D-F042-B040-E24EEFA6D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7BAD2-7CB0-D646-B1EE-B314D2256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A627-198C-3E43-AF22-A776F9397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7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764B9-900D-1746-A02C-26934D6B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8514C-B735-2746-B47B-161A624AC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BC1E8-7E99-594A-BB5B-6AFA25B77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DF3C0F-92E4-1845-9AB5-219A87229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3018BB-056B-F546-9250-B039411BE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19524F-B2C4-0248-A41C-EF6D2CCB3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EEAA-9B40-6746-BEAD-E1EC2DFA0D2E}" type="datetimeFigureOut">
              <a:rPr lang="en-US" smtClean="0"/>
              <a:t>2/19/21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F7283B-79A7-084E-AE30-53A73E2A5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609512-89BB-0746-B000-20C388944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A627-198C-3E43-AF22-A776F9397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8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2068-E892-5F40-B99B-E6C35F9FD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740FD-5B4B-7F4B-A9A0-6A34CAE38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EEAA-9B40-6746-BEAD-E1EC2DFA0D2E}" type="datetimeFigureOut">
              <a:rPr lang="en-US" smtClean="0"/>
              <a:t>2/19/21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20E82-B2AF-F046-AFD4-B7EB03BD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73B2AA-7950-6E45-B63A-2B314B1C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A627-198C-3E43-AF22-A776F9397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6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A6422F-4C2D-6642-A8F8-8120ACDB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EEAA-9B40-6746-BEAD-E1EC2DFA0D2E}" type="datetimeFigureOut">
              <a:rPr lang="en-US" smtClean="0"/>
              <a:t>2/19/21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B2D48F-9643-E140-8EC1-44642A6C5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BE923-28ED-1F4B-9DAF-26FBF82CC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A627-198C-3E43-AF22-A776F9397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0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24CFB-7041-764E-AF4D-5649C76C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542A3-EAAA-1D4C-AA87-DD8761501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C44D8-3F43-5C4F-BDF9-30BB75863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89C44-E27C-3641-89A3-88F57A089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EEAA-9B40-6746-BEAD-E1EC2DFA0D2E}" type="datetimeFigureOut">
              <a:rPr lang="en-US" smtClean="0"/>
              <a:t>2/19/21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88780-F997-C24B-9FD7-D2AD37BA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39955-55A5-E14D-80BF-D273215B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A627-198C-3E43-AF22-A776F9397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3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40CAB-2754-7743-AA0F-426CEC60B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7D220B-F635-9C41-83A9-EEAC9EB4A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91B4D-2135-CA42-A005-EF7ED758F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6A2279-BE9D-9E4E-93A6-95FF2A0CC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EEAA-9B40-6746-BEAD-E1EC2DFA0D2E}" type="datetimeFigureOut">
              <a:rPr lang="en-US" smtClean="0"/>
              <a:t>2/19/21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8C510-A577-CD4B-9B31-EC2F7195F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CC90F-F7B6-F642-8831-70A3B1033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A627-198C-3E43-AF22-A776F9397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1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47D5B-7E4E-E942-9457-D371378B0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05D48-D6FF-C344-B727-E537B9669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A1C68-CF55-814F-AFA4-E5B595804B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6EEAA-9B40-6746-BEAD-E1EC2DFA0D2E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1E01F-2E9C-F44D-BDF1-AD2065CD5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6ED90-0140-C548-952E-E31C2B3D5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3A627-198C-3E43-AF22-A776F9397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comecollection.org/works/ffbx664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hyperlink" Target="https://creativecommons.org/licenses/by/4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comecollection.org/works/mm6hadt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s://creativecommons.org/licenses/by/4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65U3Lkkdg3s?feature=oembed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youtu.be/65U3Lkkdg3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396" y="257076"/>
            <a:ext cx="10143822" cy="1682936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The War and the Flu 1918-19: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7052" y="4732638"/>
            <a:ext cx="4383157" cy="1393526"/>
          </a:xfrm>
        </p:spPr>
        <p:txBody>
          <a:bodyPr>
            <a:normAutofit fontScale="70000" lnSpcReduction="20000"/>
          </a:bodyPr>
          <a:lstStyle/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b="1" dirty="0" err="1">
                <a:solidFill>
                  <a:srgbClr val="FF0000"/>
                </a:solidFill>
              </a:rPr>
              <a:t>Endell</a:t>
            </a:r>
            <a:r>
              <a:rPr lang="en-GB" b="1" dirty="0">
                <a:solidFill>
                  <a:srgbClr val="FF0000"/>
                </a:solidFill>
              </a:rPr>
              <a:t> Street Military Hospital – Staff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71" y="257075"/>
            <a:ext cx="1244986" cy="4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group picture of the Endell Street Military Hospital Staff. ">
            <a:extLst>
              <a:ext uri="{FF2B5EF4-FFF2-40B4-BE49-F238E27FC236}">
                <a16:creationId xmlns:a16="http://schemas.microsoft.com/office/drawing/2014/main" id="{D4360B8F-03C0-9040-AD5A-988B62F7C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71" y="1940012"/>
            <a:ext cx="11822593" cy="3580811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DC688E0-1628-F849-A896-F89F9AB3E7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706" y="257075"/>
            <a:ext cx="1058113" cy="116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4"/>
    </mc:Choice>
    <mc:Fallback xmlns="">
      <p:transition spd="slow" advTm="855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0B62F4-A753-8E4E-8E49-42AAD4F7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838" y="365125"/>
            <a:ext cx="7243802" cy="14605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Drawing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This artist drew influenza as a monster? How would you draw it?</a:t>
            </a:r>
          </a:p>
        </p:txBody>
      </p:sp>
      <p:pic>
        <p:nvPicPr>
          <p:cNvPr id="8" name="Content Placeholder 7" descr="A cartoon of influenza as a tall, white monster with a large head hitting a small man on the head with a type of hammer.">
            <a:extLst>
              <a:ext uri="{FF2B5EF4-FFF2-40B4-BE49-F238E27FC236}">
                <a16:creationId xmlns:a16="http://schemas.microsoft.com/office/drawing/2014/main" id="{1B12C3EB-708D-AD44-B10F-B7002AFF00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20" y="516181"/>
            <a:ext cx="4135121" cy="5825638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D486B5E-8F54-714C-80ED-EAFC38CF8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0" y="2103119"/>
            <a:ext cx="5157216" cy="402336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81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Content Placeholder 6" descr="A cropped close up of Flora Murray and Louisa Garrett Anderson. They are sat next to each other and wearing similar uniforms.">
            <a:extLst>
              <a:ext uri="{FF2B5EF4-FFF2-40B4-BE49-F238E27FC236}">
                <a16:creationId xmlns:a16="http://schemas.microsoft.com/office/drawing/2014/main" id="{F95AE51B-507B-594F-A19B-8202402D57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096000" y="269918"/>
            <a:ext cx="6394152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7F18081-9EE8-AA42-9607-4B901A570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61" y="487017"/>
            <a:ext cx="5293987" cy="14406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b="1" dirty="0">
                <a:solidFill>
                  <a:srgbClr val="FF0000"/>
                </a:solidFill>
              </a:rPr>
              <a:t>The end of the war at </a:t>
            </a:r>
            <a:r>
              <a:rPr lang="en-US" sz="4100" b="1" dirty="0" err="1">
                <a:solidFill>
                  <a:srgbClr val="FF0000"/>
                </a:solidFill>
              </a:rPr>
              <a:t>Endell</a:t>
            </a:r>
            <a:r>
              <a:rPr lang="en-US" sz="4100" b="1" dirty="0">
                <a:solidFill>
                  <a:srgbClr val="FF0000"/>
                </a:solidFill>
              </a:rPr>
              <a:t> Street Hospital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27855E-BF9F-1A4D-A39E-BAD6313E0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861" y="1927655"/>
            <a:ext cx="5293987" cy="44433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</a:rPr>
              <a:t>Operations and treatment of patients were going on as normal when the war ended.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</a:rPr>
              <a:t>When the news spread, some of the staff rushed out to buy cakes and chocolate for the soldiers and doctors and nurses.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</a:rPr>
              <a:t>Flora Murray and Louisa Garrett Anderson (pictured here) organized a fancy dress party to celebrate a few days after war had ended.</a:t>
            </a:r>
          </a:p>
        </p:txBody>
      </p:sp>
    </p:spTree>
    <p:extLst>
      <p:ext uri="{BB962C8B-B14F-4D97-AF65-F5344CB8AC3E}">
        <p14:creationId xmlns:p14="http://schemas.microsoft.com/office/powerpoint/2010/main" val="2173016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CD754-7FDD-194A-8F40-D71014BA8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91" y="511429"/>
            <a:ext cx="10803496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was the Spanish Flu?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E96D5-36D5-A84C-BDBA-9EEE78632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891" y="1690688"/>
            <a:ext cx="5827369" cy="494134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There was a flu in the summer of 1918 that made people very ill. Just before the war ended in November, this flu returned.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It was known as the ‘Spanish flu’ as it was reported in Spain. Spain was not involved in the war and did not have any restrictions on what newspapers could say.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It killed between 50 and 100 million people across the world. </a:t>
            </a:r>
            <a:endParaRPr lang="en-GB" dirty="0"/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It is a virus. We now know that it spread by being breathed in (called a respiratory infection). In 1918 it was thought to be a bacteria and spread by touch.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221C02E-2DE3-D84D-9987-DB6F8290C4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22591" y="642551"/>
            <a:ext cx="4617517" cy="1048137"/>
          </a:xfrm>
        </p:spPr>
        <p:txBody>
          <a:bodyPr>
            <a:normAutofit/>
          </a:bodyPr>
          <a:lstStyle/>
          <a:p>
            <a:r>
              <a:rPr lang="en-GB" sz="2000" b="0" dirty="0"/>
              <a:t>Image: Drawing of the 1918 Influenza. Credit: </a:t>
            </a:r>
            <a:r>
              <a:rPr lang="en-GB" sz="2000" b="0" u="sng" dirty="0">
                <a:hlinkClick r:id="rId3"/>
              </a:rPr>
              <a:t>Wellcome Collection</a:t>
            </a:r>
            <a:r>
              <a:rPr lang="en-GB" sz="2000" b="0" dirty="0"/>
              <a:t>. </a:t>
            </a:r>
            <a:r>
              <a:rPr lang="en-GB" sz="2000" b="0" u="sng" dirty="0">
                <a:hlinkClick r:id="rId4"/>
              </a:rPr>
              <a:t>Attribution 4.0 International (CC BY 4.0)</a:t>
            </a:r>
            <a:endParaRPr lang="en-US" sz="2000" dirty="0"/>
          </a:p>
        </p:txBody>
      </p:sp>
      <p:pic>
        <p:nvPicPr>
          <p:cNvPr id="13" name="Content Placeholder 12" descr="A set of drawings of the influenza virus with handwritten text under each one. There are 3 in total.">
            <a:extLst>
              <a:ext uri="{FF2B5EF4-FFF2-40B4-BE49-F238E27FC236}">
                <a16:creationId xmlns:a16="http://schemas.microsoft.com/office/drawing/2014/main" id="{A67C8823-F6FA-AC4C-958C-7C1C3533FB8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379260" y="1968114"/>
            <a:ext cx="5622240" cy="4061211"/>
          </a:xfrm>
        </p:spPr>
      </p:pic>
    </p:spTree>
    <p:extLst>
      <p:ext uri="{BB962C8B-B14F-4D97-AF65-F5344CB8AC3E}">
        <p14:creationId xmlns:p14="http://schemas.microsoft.com/office/powerpoint/2010/main" val="405712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57DB0-5DC0-FC4F-862C-2E2A1FCA9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06" y="238539"/>
            <a:ext cx="6454004" cy="12329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Influenza at </a:t>
            </a:r>
            <a:r>
              <a:rPr lang="en-US" sz="4000" b="1" dirty="0" err="1">
                <a:solidFill>
                  <a:srgbClr val="FF0000"/>
                </a:solidFill>
              </a:rPr>
              <a:t>Endell</a:t>
            </a:r>
            <a:r>
              <a:rPr lang="en-US" sz="4000" b="1" dirty="0">
                <a:solidFill>
                  <a:srgbClr val="FF0000"/>
                </a:solidFill>
              </a:rPr>
              <a:t> Street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FF1D6-4DF5-F648-926F-17810CFF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906" y="1292772"/>
            <a:ext cx="6454003" cy="5326689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600" dirty="0"/>
              <a:t>The hospital saw its first cases of influenza in soldiers and some local people in October 1918.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600" dirty="0"/>
              <a:t>The celebrations at the end of the war with lots of people close together and mobilisation – the moving around – of lots of troops meant the flu spread quickly.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600" dirty="0"/>
              <a:t>People who were normally fit and healthy died from the flu. It particularly attacked the lungs. It was known as ‘blue death’ as they went blue before they died.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600" dirty="0" err="1"/>
              <a:t>Endell</a:t>
            </a:r>
            <a:r>
              <a:rPr lang="en-GB" sz="2600" dirty="0"/>
              <a:t> Street Hospital was asked to stay open to help the government deal with the pandemic.</a:t>
            </a:r>
            <a:endParaRPr lang="en-GB" sz="2100" dirty="0"/>
          </a:p>
          <a:p>
            <a:pPr marL="0" indent="0">
              <a:buNone/>
            </a:pPr>
            <a:endParaRPr lang="en-GB" sz="2100" dirty="0"/>
          </a:p>
          <a:p>
            <a:pPr marL="0" indent="0">
              <a:buNone/>
            </a:pPr>
            <a:r>
              <a:rPr lang="en-GB" sz="2100" dirty="0"/>
              <a:t>Image: A monster representing an influenza virus hitting a man over the head as he sits in his armchair. Pen and ink drawing by E. Noble, c. 1918. Credit: </a:t>
            </a:r>
            <a:r>
              <a:rPr lang="en-GB" sz="2100" u="sng" dirty="0">
                <a:hlinkClick r:id="rId3"/>
              </a:rPr>
              <a:t>Wellcome Collection</a:t>
            </a:r>
            <a:r>
              <a:rPr lang="en-GB" sz="2100" dirty="0"/>
              <a:t>. </a:t>
            </a:r>
            <a:r>
              <a:rPr lang="en-GB" sz="2100" u="sng" dirty="0">
                <a:hlinkClick r:id="rId4"/>
              </a:rPr>
              <a:t>Attribution 4.0 International (CC BY 4.0)</a:t>
            </a:r>
            <a:endParaRPr lang="en-US" sz="2100" dirty="0"/>
          </a:p>
        </p:txBody>
      </p:sp>
      <p:pic>
        <p:nvPicPr>
          <p:cNvPr id="6" name="Content Placeholder 5" descr="A cartoon of influenza as a tall, white monster with a large head hitting a small man on the head with a type of hammer.">
            <a:extLst>
              <a:ext uri="{FF2B5EF4-FFF2-40B4-BE49-F238E27FC236}">
                <a16:creationId xmlns:a16="http://schemas.microsoft.com/office/drawing/2014/main" id="{23F05582-3DA6-3641-909C-80A7F16C9F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7196391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32248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6159DE-0AA3-0943-B79B-86817B0A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94" y="457200"/>
            <a:ext cx="4734500" cy="1600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Historian Wendy Moore on </a:t>
            </a:r>
            <a:r>
              <a:rPr lang="en-US" b="1" dirty="0" err="1">
                <a:solidFill>
                  <a:srgbClr val="FF0000"/>
                </a:solidFill>
              </a:rPr>
              <a:t>Endell</a:t>
            </a:r>
            <a:r>
              <a:rPr lang="en-US" b="1" dirty="0">
                <a:solidFill>
                  <a:srgbClr val="FF0000"/>
                </a:solidFill>
              </a:rPr>
              <a:t> Street and the Flu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F2517A-6817-444C-8EB0-A87A5350E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6093" y="2057400"/>
            <a:ext cx="4734501" cy="3811588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Wendy Moore writes books and her latest one is on the military hospital at </a:t>
            </a:r>
            <a:r>
              <a:rPr lang="en-US" sz="2800" dirty="0" err="1"/>
              <a:t>Endell</a:t>
            </a:r>
            <a:r>
              <a:rPr lang="en-US" sz="2800" dirty="0"/>
              <a:t> street.</a:t>
            </a:r>
          </a:p>
          <a:p>
            <a:endParaRPr lang="en-US" sz="2800" dirty="0"/>
          </a:p>
          <a:p>
            <a:r>
              <a:rPr lang="en-US" sz="2800" dirty="0">
                <a:hlinkClick r:id="rId4"/>
              </a:rPr>
              <a:t>https://youtu.be/65U3Lkkdg3s</a:t>
            </a:r>
            <a:r>
              <a:rPr lang="en-US" sz="2800" dirty="0"/>
              <a:t> </a:t>
            </a:r>
          </a:p>
        </p:txBody>
      </p:sp>
      <p:pic>
        <p:nvPicPr>
          <p:cNvPr id="3" name="Online Media 2" descr="Wendy Moore Interview on Endell Street Military Hospital and the 1918-19 Influenza Epidemic.">
            <a:hlinkClick r:id="" action="ppaction://media"/>
            <a:extLst>
              <a:ext uri="{FF2B5EF4-FFF2-40B4-BE49-F238E27FC236}">
                <a16:creationId xmlns:a16="http://schemas.microsoft.com/office/drawing/2014/main" id="{76184C88-2039-0440-8832-C28749F54F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260594" y="885191"/>
            <a:ext cx="6612751" cy="50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9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22520" cy="878459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n-lt"/>
                <a:cs typeface="Georgia"/>
              </a:rPr>
              <a:t>Nina Last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48" y="1719072"/>
            <a:ext cx="7022592" cy="51389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cs typeface="Georgia"/>
              </a:rPr>
              <a:t>Do you remember Nina Last from the last lesson?</a:t>
            </a:r>
          </a:p>
          <a:p>
            <a:r>
              <a:rPr lang="en-US" sz="2400" dirty="0">
                <a:cs typeface="Georgia"/>
              </a:rPr>
              <a:t>She worked as a hospital orderly and her uniform is in the Women’s Library at LSE.</a:t>
            </a:r>
          </a:p>
          <a:p>
            <a:r>
              <a:rPr lang="en-US" sz="2400" dirty="0">
                <a:cs typeface="Georgia"/>
              </a:rPr>
              <a:t>22 members of staff got the flu at </a:t>
            </a:r>
            <a:r>
              <a:rPr lang="en-US" sz="2400" dirty="0" err="1">
                <a:cs typeface="Georgia"/>
              </a:rPr>
              <a:t>Endell</a:t>
            </a:r>
            <a:r>
              <a:rPr lang="en-US" sz="2400" dirty="0">
                <a:cs typeface="Georgia"/>
              </a:rPr>
              <a:t> Street Military Hospital, including Nina and her sister Barbara.</a:t>
            </a:r>
          </a:p>
          <a:p>
            <a:r>
              <a:rPr lang="en-US" sz="2400" dirty="0">
                <a:cs typeface="Georgia"/>
              </a:rPr>
              <a:t>Nina was admitted to the H ward – the special quarantine ward – and was very ill but fully recovered. Her sister Barbara remained ill throughout her life.</a:t>
            </a:r>
          </a:p>
          <a:p>
            <a:r>
              <a:rPr lang="en-US" sz="2400" dirty="0">
                <a:cs typeface="Georgia"/>
              </a:rPr>
              <a:t>5 women on the staff at </a:t>
            </a:r>
            <a:r>
              <a:rPr lang="en-US" sz="2400" dirty="0" err="1">
                <a:cs typeface="Georgia"/>
              </a:rPr>
              <a:t>Endell</a:t>
            </a:r>
            <a:r>
              <a:rPr lang="en-US" sz="2400" dirty="0">
                <a:cs typeface="Georgia"/>
              </a:rPr>
              <a:t> Street died of influenza in 1918-1919.</a:t>
            </a:r>
          </a:p>
        </p:txBody>
      </p:sp>
      <p:pic>
        <p:nvPicPr>
          <p:cNvPr id="7" name="Content Placeholder 6" descr="A portrait image slightly from the side of Nina Last.">
            <a:extLst>
              <a:ext uri="{FF2B5EF4-FFF2-40B4-BE49-F238E27FC236}">
                <a16:creationId xmlns:a16="http://schemas.microsoft.com/office/drawing/2014/main" id="{8B41FFF2-4280-324F-850A-241EF33072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808" y="0"/>
            <a:ext cx="4614958" cy="6864192"/>
          </a:xfrm>
        </p:spPr>
      </p:pic>
    </p:spTree>
    <p:extLst>
      <p:ext uri="{BB962C8B-B14F-4D97-AF65-F5344CB8AC3E}">
        <p14:creationId xmlns:p14="http://schemas.microsoft.com/office/powerpoint/2010/main" val="221347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CEB27-FA86-5149-BFF9-19D33E552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could the doctors do at </a:t>
            </a:r>
            <a:r>
              <a:rPr lang="en-US" b="1" dirty="0" err="1">
                <a:solidFill>
                  <a:srgbClr val="FF0000"/>
                </a:solidFill>
              </a:rPr>
              <a:t>Endell</a:t>
            </a:r>
            <a:r>
              <a:rPr lang="en-US" b="1" dirty="0">
                <a:solidFill>
                  <a:srgbClr val="FF0000"/>
                </a:solidFill>
              </a:rPr>
              <a:t> Street?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A20F1-8BA4-FF47-A350-4EA8C0A70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257800" cy="49078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There was no medicines for the flu at this time. The main thing the doctors could do was to try and stop the spread of it and help the patients. </a:t>
            </a:r>
          </a:p>
          <a:p>
            <a:pPr marL="0" indent="0">
              <a:buNone/>
            </a:pPr>
            <a:r>
              <a:rPr lang="en-US" dirty="0"/>
              <a:t>Unusually the Commanding Officer Flora Murray (pictured) made the doctors wear masks, patients were screened from each other and put in separate wards.</a:t>
            </a:r>
          </a:p>
          <a:p>
            <a:pPr marL="0" indent="0">
              <a:buNone/>
            </a:pPr>
            <a:r>
              <a:rPr lang="en-US" dirty="0"/>
              <a:t>The worst period was January to March 1919.</a:t>
            </a:r>
          </a:p>
        </p:txBody>
      </p:sp>
      <p:pic>
        <p:nvPicPr>
          <p:cNvPr id="11" name="Content Placeholder 10" descr="A woman sat at a desk with 3 men stood up next to the desk looking at her.">
            <a:extLst>
              <a:ext uri="{FF2B5EF4-FFF2-40B4-BE49-F238E27FC236}">
                <a16:creationId xmlns:a16="http://schemas.microsoft.com/office/drawing/2014/main" id="{DB9E2707-8878-BD4B-880C-FFCC5D2698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05833" y="1999901"/>
            <a:ext cx="5181600" cy="4002786"/>
          </a:xfrm>
        </p:spPr>
      </p:pic>
    </p:spTree>
    <p:extLst>
      <p:ext uri="{BB962C8B-B14F-4D97-AF65-F5344CB8AC3E}">
        <p14:creationId xmlns:p14="http://schemas.microsoft.com/office/powerpoint/2010/main" val="34292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AE40D-61FB-9545-A488-9D43E48FA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FB943-11C5-F04C-971F-A77E1C8C58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Words</a:t>
            </a:r>
          </a:p>
          <a:p>
            <a:r>
              <a:rPr lang="en-US" dirty="0"/>
              <a:t>Drawing</a:t>
            </a:r>
          </a:p>
          <a:p>
            <a:r>
              <a:rPr lang="en-US" dirty="0"/>
              <a:t>Comprehension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520E8-BEB3-8D47-9842-7834527921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67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AC4CD-32EF-404D-8B99-E81CA0A1A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365125"/>
            <a:ext cx="1685816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Words</a:t>
            </a:r>
          </a:p>
        </p:txBody>
      </p:sp>
      <p:sp>
        <p:nvSpPr>
          <p:cNvPr id="18" name="Text Box 1">
            <a:extLst>
              <a:ext uri="{FF2B5EF4-FFF2-40B4-BE49-F238E27FC236}">
                <a16:creationId xmlns:a16="http://schemas.microsoft.com/office/drawing/2014/main" id="{78D91A67-2CF1-BC4B-BF80-81A59965F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621" y="677544"/>
            <a:ext cx="2401792" cy="165143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immune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C59D1716-0EFF-E741-80D4-020FB0AC04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621" y="5065072"/>
            <a:ext cx="2433037" cy="169404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Black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mobilisation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86343894-8810-344C-96B3-2F98CEBFE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5896" y="677544"/>
            <a:ext cx="2376199" cy="165143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antibodies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F11C9FF4-1646-8A49-AC8A-CBC8C7178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621" y="2717239"/>
            <a:ext cx="2401791" cy="182976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influenza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07B827D1-D32E-544A-B0D8-0083D2A20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088" y="623253"/>
            <a:ext cx="2812226" cy="187178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virus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3DA94F36-2734-494D-A83F-03412225B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5897" y="2681172"/>
            <a:ext cx="2359276" cy="186582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pneumonia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91F871C9-F020-F94E-80CA-EB5620928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087" y="2681172"/>
            <a:ext cx="2812232" cy="18617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quarantine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2AADD62B-70B5-984F-87F2-C0F2B9170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5896" y="5065071"/>
            <a:ext cx="2359277" cy="169404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bacteria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1F5C6691-5878-D644-9E96-714D38BC0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988" y="5065072"/>
            <a:ext cx="2761132" cy="169404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pandemic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A31F879-8C98-7C45-B555-548B5A5E8BA2}"/>
              </a:ext>
            </a:extLst>
          </p:cNvPr>
          <p:cNvCxnSpPr/>
          <p:nvPr/>
        </p:nvCxnSpPr>
        <p:spPr>
          <a:xfrm>
            <a:off x="161925" y="2505075"/>
            <a:ext cx="1036447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424032E-8BF6-A942-9BB2-D87182404C74}"/>
              </a:ext>
            </a:extLst>
          </p:cNvPr>
          <p:cNvCxnSpPr/>
          <p:nvPr/>
        </p:nvCxnSpPr>
        <p:spPr>
          <a:xfrm>
            <a:off x="520435" y="5065071"/>
            <a:ext cx="1036447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3D88DE-BF06-294A-A32D-2A316794F463}"/>
              </a:ext>
            </a:extLst>
          </p:cNvPr>
          <p:cNvCxnSpPr/>
          <p:nvPr/>
        </p:nvCxnSpPr>
        <p:spPr>
          <a:xfrm>
            <a:off x="4709620" y="-179705"/>
            <a:ext cx="0" cy="721741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178184F-25A7-8C4E-A2BC-B0C7A18E71EB}"/>
              </a:ext>
            </a:extLst>
          </p:cNvPr>
          <p:cNvCxnSpPr/>
          <p:nvPr/>
        </p:nvCxnSpPr>
        <p:spPr>
          <a:xfrm>
            <a:off x="8315208" y="258301"/>
            <a:ext cx="0" cy="721741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7">
            <a:extLst>
              <a:ext uri="{FF2B5EF4-FFF2-40B4-BE49-F238E27FC236}">
                <a16:creationId xmlns:a16="http://schemas.microsoft.com/office/drawing/2014/main" id="{6B03B4AB-296B-4249-924B-09EF27EC6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51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616</Words>
  <Application>Microsoft Macintosh PowerPoint</Application>
  <PresentationFormat>Widescreen</PresentationFormat>
  <Paragraphs>61</Paragraphs>
  <Slides>10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 Theme</vt:lpstr>
      <vt:lpstr>The War and the Flu 1918-19: 2</vt:lpstr>
      <vt:lpstr>The end of the war at Endell Street Hospital</vt:lpstr>
      <vt:lpstr>What was the Spanish Flu?</vt:lpstr>
      <vt:lpstr>Influenza at Endell Street</vt:lpstr>
      <vt:lpstr>Historian Wendy Moore on Endell Street and the Flu</vt:lpstr>
      <vt:lpstr>Nina Last</vt:lpstr>
      <vt:lpstr>What could the doctors do at Endell Street?</vt:lpstr>
      <vt:lpstr>Activities</vt:lpstr>
      <vt:lpstr>Words</vt:lpstr>
      <vt:lpstr>Drawing  This artist drew influenza as a monster? How would you draw it?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and the Flu 1918-19</dc:title>
  <dc:creator>Challis,D</dc:creator>
  <cp:lastModifiedBy>Microsoft Office User</cp:lastModifiedBy>
  <cp:revision>27</cp:revision>
  <dcterms:created xsi:type="dcterms:W3CDTF">2020-10-27T10:55:20Z</dcterms:created>
  <dcterms:modified xsi:type="dcterms:W3CDTF">2021-02-19T22:46:01Z</dcterms:modified>
</cp:coreProperties>
</file>