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66" r:id="rId5"/>
    <p:sldId id="260" r:id="rId6"/>
    <p:sldId id="280" r:id="rId7"/>
    <p:sldId id="282" r:id="rId8"/>
    <p:sldId id="281" r:id="rId9"/>
    <p:sldId id="259" r:id="rId10"/>
    <p:sldId id="283" r:id="rId11"/>
    <p:sldId id="284" r:id="rId12"/>
    <p:sldId id="285" r:id="rId13"/>
    <p:sldId id="286" r:id="rId14"/>
    <p:sldId id="288" r:id="rId15"/>
    <p:sldId id="287" r:id="rId16"/>
    <p:sldId id="293" r:id="rId17"/>
    <p:sldId id="289" r:id="rId18"/>
    <p:sldId id="290"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94694"/>
  </p:normalViewPr>
  <p:slideViewPr>
    <p:cSldViewPr snapToGrid="0" snapToObjects="1">
      <p:cViewPr varScale="1">
        <p:scale>
          <a:sx n="78" d="100"/>
          <a:sy n="78" d="100"/>
        </p:scale>
        <p:origin x="192"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CFE4B-DEA3-3647-B562-589BA937D0BA}" type="datetimeFigureOut">
              <a:rPr lang="en-US" smtClean="0"/>
              <a:t>1/24/22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BF8D6-940C-C54B-A7A0-F079BDBFE7CE}" type="slidenum">
              <a:rPr lang="en-US" smtClean="0"/>
              <a:t>‹#›</a:t>
            </a:fld>
            <a:endParaRPr lang="en-US"/>
          </a:p>
        </p:txBody>
      </p:sp>
    </p:spTree>
    <p:extLst>
      <p:ext uri="{BB962C8B-B14F-4D97-AF65-F5344CB8AC3E}">
        <p14:creationId xmlns:p14="http://schemas.microsoft.com/office/powerpoint/2010/main" val="18655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org/en/observances/world-day-against-child-labour/backgroun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 setting</a:t>
            </a:r>
          </a:p>
        </p:txBody>
      </p:sp>
      <p:sp>
        <p:nvSpPr>
          <p:cNvPr id="4" name="Slide Number Placeholder 3"/>
          <p:cNvSpPr>
            <a:spLocks noGrp="1"/>
          </p:cNvSpPr>
          <p:nvPr>
            <p:ph type="sldNum" sz="quarter" idx="5"/>
          </p:nvPr>
        </p:nvSpPr>
        <p:spPr/>
        <p:txBody>
          <a:bodyPr/>
          <a:lstStyle/>
          <a:p>
            <a:fld id="{239BF8D6-940C-C54B-A7A0-F079BDBFE7CE}" type="slidenum">
              <a:rPr lang="en-US" smtClean="0"/>
              <a:t>2</a:t>
            </a:fld>
            <a:endParaRPr lang="en-US"/>
          </a:p>
        </p:txBody>
      </p:sp>
    </p:spTree>
    <p:extLst>
      <p:ext uri="{BB962C8B-B14F-4D97-AF65-F5344CB8AC3E}">
        <p14:creationId xmlns:p14="http://schemas.microsoft.com/office/powerpoint/2010/main" val="369977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United Nation World Day Against Child Labour is 12 June</a:t>
            </a:r>
          </a:p>
          <a:p>
            <a:pPr marL="0" indent="0">
              <a:buNone/>
            </a:pPr>
            <a:r>
              <a:rPr lang="en-US" sz="1200" dirty="0">
                <a:hlinkClick r:id="rId3"/>
              </a:rPr>
              <a:t>https://www.un.org/en/observances/world-day-against-child-labour/background</a:t>
            </a:r>
            <a:r>
              <a:rPr lang="en-US" sz="1200" dirty="0"/>
              <a:t> </a:t>
            </a:r>
          </a:p>
        </p:txBody>
      </p:sp>
      <p:sp>
        <p:nvSpPr>
          <p:cNvPr id="4" name="Slide Number Placeholder 3"/>
          <p:cNvSpPr>
            <a:spLocks noGrp="1"/>
          </p:cNvSpPr>
          <p:nvPr>
            <p:ph type="sldNum" sz="quarter" idx="5"/>
          </p:nvPr>
        </p:nvSpPr>
        <p:spPr/>
        <p:txBody>
          <a:bodyPr/>
          <a:lstStyle/>
          <a:p>
            <a:fld id="{239BF8D6-940C-C54B-A7A0-F079BDBFE7CE}" type="slidenum">
              <a:rPr lang="en-US" smtClean="0"/>
              <a:t>12</a:t>
            </a:fld>
            <a:endParaRPr lang="en-US"/>
          </a:p>
        </p:txBody>
      </p:sp>
    </p:spTree>
    <p:extLst>
      <p:ext uri="{BB962C8B-B14F-4D97-AF65-F5344CB8AC3E}">
        <p14:creationId xmlns:p14="http://schemas.microsoft.com/office/powerpoint/2010/main" val="8462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G.F. Watts After the Deluge </a:t>
            </a:r>
          </a:p>
          <a:p>
            <a:r>
              <a:rPr lang="en-US" dirty="0"/>
              <a:t>https://</a:t>
            </a:r>
            <a:r>
              <a:rPr lang="en-US" dirty="0" err="1"/>
              <a:t>www.youtube.com</a:t>
            </a:r>
            <a:r>
              <a:rPr lang="en-US" dirty="0"/>
              <a:t>/</a:t>
            </a:r>
            <a:r>
              <a:rPr lang="en-US" dirty="0" err="1"/>
              <a:t>watch?v</a:t>
            </a:r>
            <a:r>
              <a:rPr lang="en-US" dirty="0"/>
              <a:t>=</a:t>
            </a:r>
            <a:r>
              <a:rPr lang="en-US" dirty="0" err="1"/>
              <a:t>sbgOIMFbhwQ</a:t>
            </a:r>
            <a:r>
              <a:rPr lang="en-US" dirty="0"/>
              <a:t> </a:t>
            </a:r>
          </a:p>
        </p:txBody>
      </p:sp>
      <p:sp>
        <p:nvSpPr>
          <p:cNvPr id="4" name="Slide Number Placeholder 3"/>
          <p:cNvSpPr>
            <a:spLocks noGrp="1"/>
          </p:cNvSpPr>
          <p:nvPr>
            <p:ph type="sldNum" sz="quarter" idx="5"/>
          </p:nvPr>
        </p:nvSpPr>
        <p:spPr/>
        <p:txBody>
          <a:bodyPr/>
          <a:lstStyle/>
          <a:p>
            <a:fld id="{239BF8D6-940C-C54B-A7A0-F079BDBFE7CE}" type="slidenum">
              <a:rPr lang="en-US" smtClean="0"/>
              <a:t>18</a:t>
            </a:fld>
            <a:endParaRPr lang="en-US"/>
          </a:p>
        </p:txBody>
      </p:sp>
    </p:spTree>
    <p:extLst>
      <p:ext uri="{BB962C8B-B14F-4D97-AF65-F5344CB8AC3E}">
        <p14:creationId xmlns:p14="http://schemas.microsoft.com/office/powerpoint/2010/main" val="309140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to Emma / </a:t>
            </a:r>
            <a:r>
              <a:rPr lang="en-US" dirty="0" err="1"/>
              <a:t>Becci</a:t>
            </a:r>
            <a:r>
              <a:rPr lang="en-US" dirty="0"/>
              <a:t> </a:t>
            </a:r>
            <a:r>
              <a:rPr lang="en-US"/>
              <a:t>art activities.</a:t>
            </a:r>
          </a:p>
        </p:txBody>
      </p:sp>
      <p:sp>
        <p:nvSpPr>
          <p:cNvPr id="4" name="Slide Number Placeholder 3"/>
          <p:cNvSpPr>
            <a:spLocks noGrp="1"/>
          </p:cNvSpPr>
          <p:nvPr>
            <p:ph type="sldNum" sz="quarter" idx="5"/>
          </p:nvPr>
        </p:nvSpPr>
        <p:spPr/>
        <p:txBody>
          <a:bodyPr/>
          <a:lstStyle/>
          <a:p>
            <a:fld id="{239BF8D6-940C-C54B-A7A0-F079BDBFE7CE}" type="slidenum">
              <a:rPr lang="en-US" smtClean="0"/>
              <a:t>19</a:t>
            </a:fld>
            <a:endParaRPr lang="en-US"/>
          </a:p>
        </p:txBody>
      </p:sp>
    </p:spTree>
    <p:extLst>
      <p:ext uri="{BB962C8B-B14F-4D97-AF65-F5344CB8AC3E}">
        <p14:creationId xmlns:p14="http://schemas.microsoft.com/office/powerpoint/2010/main" val="204562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4F8F-F6E5-BD43-9B0C-B791F380FB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4C9916A-21A3-AF4C-B571-99A967EF7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6ACA12-78A7-4744-B684-CDE0575468D0}"/>
              </a:ext>
            </a:extLst>
          </p:cNvPr>
          <p:cNvSpPr>
            <a:spLocks noGrp="1"/>
          </p:cNvSpPr>
          <p:nvPr>
            <p:ph type="dt" sz="half" idx="10"/>
          </p:nvPr>
        </p:nvSpPr>
        <p:spPr/>
        <p:txBody>
          <a:bodyPr/>
          <a:lstStyle/>
          <a:p>
            <a:fld id="{2A40F70A-0765-124A-9CF3-FE86AD52C12A}" type="datetimeFigureOut">
              <a:rPr lang="en-US" smtClean="0"/>
              <a:t>1/24/22</a:t>
            </a:fld>
            <a:endParaRPr lang="en-US"/>
          </a:p>
        </p:txBody>
      </p:sp>
      <p:sp>
        <p:nvSpPr>
          <p:cNvPr id="5" name="Footer Placeholder 4">
            <a:extLst>
              <a:ext uri="{FF2B5EF4-FFF2-40B4-BE49-F238E27FC236}">
                <a16:creationId xmlns:a16="http://schemas.microsoft.com/office/drawing/2014/main" id="{6EFE88D4-34DB-914D-9CCA-B1A983C13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13344-E4E7-DF46-91B9-E264726342F5}"/>
              </a:ext>
            </a:extLst>
          </p:cNvPr>
          <p:cNvSpPr>
            <a:spLocks noGrp="1"/>
          </p:cNvSpPr>
          <p:nvPr>
            <p:ph type="sldNum" sz="quarter" idx="12"/>
          </p:nvPr>
        </p:nvSpPr>
        <p:spPr/>
        <p:txBody>
          <a:bodyPr/>
          <a:lstStyle/>
          <a:p>
            <a:fld id="{2A57B53C-AE6C-2840-98C4-4DD289027101}" type="slidenum">
              <a:rPr lang="en-US" smtClean="0"/>
              <a:t>‹#›</a:t>
            </a:fld>
            <a:endParaRPr lang="en-US"/>
          </a:p>
        </p:txBody>
      </p:sp>
    </p:spTree>
    <p:extLst>
      <p:ext uri="{BB962C8B-B14F-4D97-AF65-F5344CB8AC3E}">
        <p14:creationId xmlns:p14="http://schemas.microsoft.com/office/powerpoint/2010/main" val="28574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9DFF-0CC6-DD4C-99D6-C516A57993B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858D03-B84C-9D40-8B63-D645267C53B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295A9A-3560-F94D-9688-038FC5025C42}"/>
              </a:ext>
            </a:extLst>
          </p:cNvPr>
          <p:cNvSpPr>
            <a:spLocks noGrp="1"/>
          </p:cNvSpPr>
          <p:nvPr>
            <p:ph type="dt" sz="half" idx="10"/>
          </p:nvPr>
        </p:nvSpPr>
        <p:spPr/>
        <p:txBody>
          <a:bodyPr/>
          <a:lstStyle/>
          <a:p>
            <a:fld id="{2A40F70A-0765-124A-9CF3-FE86AD52C12A}" type="datetimeFigureOut">
              <a:rPr lang="en-US" smtClean="0"/>
              <a:t>1/24/22</a:t>
            </a:fld>
            <a:endParaRPr lang="en-US"/>
          </a:p>
        </p:txBody>
      </p:sp>
      <p:sp>
        <p:nvSpPr>
          <p:cNvPr id="5" name="Footer Placeholder 4">
            <a:extLst>
              <a:ext uri="{FF2B5EF4-FFF2-40B4-BE49-F238E27FC236}">
                <a16:creationId xmlns:a16="http://schemas.microsoft.com/office/drawing/2014/main" id="{91195041-E7FC-C741-8B4B-BFE61C518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2923B-72D2-4C46-9892-1412BCF6F3D1}"/>
              </a:ext>
            </a:extLst>
          </p:cNvPr>
          <p:cNvSpPr>
            <a:spLocks noGrp="1"/>
          </p:cNvSpPr>
          <p:nvPr>
            <p:ph type="sldNum" sz="quarter" idx="12"/>
          </p:nvPr>
        </p:nvSpPr>
        <p:spPr/>
        <p:txBody>
          <a:bodyPr/>
          <a:lstStyle/>
          <a:p>
            <a:fld id="{2A57B53C-AE6C-2840-98C4-4DD289027101}" type="slidenum">
              <a:rPr lang="en-US" smtClean="0"/>
              <a:t>‹#›</a:t>
            </a:fld>
            <a:endParaRPr lang="en-US"/>
          </a:p>
        </p:txBody>
      </p:sp>
    </p:spTree>
    <p:extLst>
      <p:ext uri="{BB962C8B-B14F-4D97-AF65-F5344CB8AC3E}">
        <p14:creationId xmlns:p14="http://schemas.microsoft.com/office/powerpoint/2010/main" val="106108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E950BF-25EA-6544-BCDF-91EAB05BCBC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93CC7B-926D-1749-9AA0-A373813667B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218107-4E3F-664C-BC14-5DCD4B30488E}"/>
              </a:ext>
            </a:extLst>
          </p:cNvPr>
          <p:cNvSpPr>
            <a:spLocks noGrp="1"/>
          </p:cNvSpPr>
          <p:nvPr>
            <p:ph type="dt" sz="half" idx="10"/>
          </p:nvPr>
        </p:nvSpPr>
        <p:spPr/>
        <p:txBody>
          <a:bodyPr/>
          <a:lstStyle/>
          <a:p>
            <a:fld id="{2A40F70A-0765-124A-9CF3-FE86AD52C12A}" type="datetimeFigureOut">
              <a:rPr lang="en-US" smtClean="0"/>
              <a:t>1/24/22</a:t>
            </a:fld>
            <a:endParaRPr lang="en-US"/>
          </a:p>
        </p:txBody>
      </p:sp>
      <p:sp>
        <p:nvSpPr>
          <p:cNvPr id="5" name="Footer Placeholder 4">
            <a:extLst>
              <a:ext uri="{FF2B5EF4-FFF2-40B4-BE49-F238E27FC236}">
                <a16:creationId xmlns:a16="http://schemas.microsoft.com/office/drawing/2014/main" id="{ED965504-96E0-8F43-A93B-A5AFC1EDB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946DF-E94D-3F47-8040-6F37C28FAAB2}"/>
              </a:ext>
            </a:extLst>
          </p:cNvPr>
          <p:cNvSpPr>
            <a:spLocks noGrp="1"/>
          </p:cNvSpPr>
          <p:nvPr>
            <p:ph type="sldNum" sz="quarter" idx="12"/>
          </p:nvPr>
        </p:nvSpPr>
        <p:spPr/>
        <p:txBody>
          <a:bodyPr/>
          <a:lstStyle/>
          <a:p>
            <a:fld id="{2A57B53C-AE6C-2840-98C4-4DD289027101}" type="slidenum">
              <a:rPr lang="en-US" smtClean="0"/>
              <a:t>‹#›</a:t>
            </a:fld>
            <a:endParaRPr lang="en-US"/>
          </a:p>
        </p:txBody>
      </p:sp>
    </p:spTree>
    <p:extLst>
      <p:ext uri="{BB962C8B-B14F-4D97-AF65-F5344CB8AC3E}">
        <p14:creationId xmlns:p14="http://schemas.microsoft.com/office/powerpoint/2010/main" val="163827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0B1E-D743-6C4E-A289-BD1C583CFD1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07BF47D-D443-0148-99B0-DC361799634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54A0BA-BAAE-5E4F-AA34-6178BD45085E}"/>
              </a:ext>
            </a:extLst>
          </p:cNvPr>
          <p:cNvSpPr>
            <a:spLocks noGrp="1"/>
          </p:cNvSpPr>
          <p:nvPr>
            <p:ph type="dt" sz="half" idx="10"/>
          </p:nvPr>
        </p:nvSpPr>
        <p:spPr/>
        <p:txBody>
          <a:bodyPr/>
          <a:lstStyle/>
          <a:p>
            <a:fld id="{2A40F70A-0765-124A-9CF3-FE86AD52C12A}" type="datetimeFigureOut">
              <a:rPr lang="en-US" smtClean="0"/>
              <a:t>1/24/22</a:t>
            </a:fld>
            <a:endParaRPr lang="en-US"/>
          </a:p>
        </p:txBody>
      </p:sp>
      <p:sp>
        <p:nvSpPr>
          <p:cNvPr id="5" name="Footer Placeholder 4">
            <a:extLst>
              <a:ext uri="{FF2B5EF4-FFF2-40B4-BE49-F238E27FC236}">
                <a16:creationId xmlns:a16="http://schemas.microsoft.com/office/drawing/2014/main" id="{C1EF3004-A045-1043-A673-E96411F3A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A8D59-8682-E842-94AB-641691B405C8}"/>
              </a:ext>
            </a:extLst>
          </p:cNvPr>
          <p:cNvSpPr>
            <a:spLocks noGrp="1"/>
          </p:cNvSpPr>
          <p:nvPr>
            <p:ph type="sldNum" sz="quarter" idx="12"/>
          </p:nvPr>
        </p:nvSpPr>
        <p:spPr/>
        <p:txBody>
          <a:bodyPr/>
          <a:lstStyle/>
          <a:p>
            <a:fld id="{2A57B53C-AE6C-2840-98C4-4DD289027101}" type="slidenum">
              <a:rPr lang="en-US" smtClean="0"/>
              <a:t>‹#›</a:t>
            </a:fld>
            <a:endParaRPr lang="en-US"/>
          </a:p>
        </p:txBody>
      </p:sp>
    </p:spTree>
    <p:extLst>
      <p:ext uri="{BB962C8B-B14F-4D97-AF65-F5344CB8AC3E}">
        <p14:creationId xmlns:p14="http://schemas.microsoft.com/office/powerpoint/2010/main" val="30686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24FD-D661-E246-A666-7F1EF61055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3BB6190-28E6-CC4C-B4CA-0266E0AC28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8F17AA-058C-1442-B17B-2D2C1F447BF5}"/>
              </a:ext>
            </a:extLst>
          </p:cNvPr>
          <p:cNvSpPr>
            <a:spLocks noGrp="1"/>
          </p:cNvSpPr>
          <p:nvPr>
            <p:ph type="dt" sz="half" idx="10"/>
          </p:nvPr>
        </p:nvSpPr>
        <p:spPr/>
        <p:txBody>
          <a:bodyPr/>
          <a:lstStyle/>
          <a:p>
            <a:fld id="{2A40F70A-0765-124A-9CF3-FE86AD52C12A}" type="datetimeFigureOut">
              <a:rPr lang="en-US" smtClean="0"/>
              <a:t>1/24/22</a:t>
            </a:fld>
            <a:endParaRPr lang="en-US"/>
          </a:p>
        </p:txBody>
      </p:sp>
      <p:sp>
        <p:nvSpPr>
          <p:cNvPr id="5" name="Footer Placeholder 4">
            <a:extLst>
              <a:ext uri="{FF2B5EF4-FFF2-40B4-BE49-F238E27FC236}">
                <a16:creationId xmlns:a16="http://schemas.microsoft.com/office/drawing/2014/main" id="{BBD142A5-3010-EA44-B803-73C7A0BF7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94B25-BBD7-744E-B652-5220B7BC0944}"/>
              </a:ext>
            </a:extLst>
          </p:cNvPr>
          <p:cNvSpPr>
            <a:spLocks noGrp="1"/>
          </p:cNvSpPr>
          <p:nvPr>
            <p:ph type="sldNum" sz="quarter" idx="12"/>
          </p:nvPr>
        </p:nvSpPr>
        <p:spPr/>
        <p:txBody>
          <a:bodyPr/>
          <a:lstStyle/>
          <a:p>
            <a:fld id="{2A57B53C-AE6C-2840-98C4-4DD289027101}" type="slidenum">
              <a:rPr lang="en-US" smtClean="0"/>
              <a:t>‹#›</a:t>
            </a:fld>
            <a:endParaRPr lang="en-US"/>
          </a:p>
        </p:txBody>
      </p:sp>
    </p:spTree>
    <p:extLst>
      <p:ext uri="{BB962C8B-B14F-4D97-AF65-F5344CB8AC3E}">
        <p14:creationId xmlns:p14="http://schemas.microsoft.com/office/powerpoint/2010/main" val="23864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C0E1-12A6-7044-853F-FF4C7DB1EB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C5A97C4-6954-6548-AEF1-335D5FB8A65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B502AA-3CB1-4E42-ADCC-A3983DB4B7B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017A39D-DE7D-4D43-A7E2-5D09662A4DA4}"/>
              </a:ext>
            </a:extLst>
          </p:cNvPr>
          <p:cNvSpPr>
            <a:spLocks noGrp="1"/>
          </p:cNvSpPr>
          <p:nvPr>
            <p:ph type="dt" sz="half" idx="10"/>
          </p:nvPr>
        </p:nvSpPr>
        <p:spPr/>
        <p:txBody>
          <a:bodyPr/>
          <a:lstStyle/>
          <a:p>
            <a:fld id="{2A40F70A-0765-124A-9CF3-FE86AD52C12A}" type="datetimeFigureOut">
              <a:rPr lang="en-US" smtClean="0"/>
              <a:t>1/24/22</a:t>
            </a:fld>
            <a:endParaRPr lang="en-US"/>
          </a:p>
        </p:txBody>
      </p:sp>
      <p:sp>
        <p:nvSpPr>
          <p:cNvPr id="6" name="Footer Placeholder 5">
            <a:extLst>
              <a:ext uri="{FF2B5EF4-FFF2-40B4-BE49-F238E27FC236}">
                <a16:creationId xmlns:a16="http://schemas.microsoft.com/office/drawing/2014/main" id="{9DA4599D-8EC4-DA4C-945C-C84F25236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858EB-A102-CA4C-8339-817D64A999D3}"/>
              </a:ext>
            </a:extLst>
          </p:cNvPr>
          <p:cNvSpPr>
            <a:spLocks noGrp="1"/>
          </p:cNvSpPr>
          <p:nvPr>
            <p:ph type="sldNum" sz="quarter" idx="12"/>
          </p:nvPr>
        </p:nvSpPr>
        <p:spPr/>
        <p:txBody>
          <a:bodyPr/>
          <a:lstStyle/>
          <a:p>
            <a:fld id="{2A57B53C-AE6C-2840-98C4-4DD289027101}" type="slidenum">
              <a:rPr lang="en-US" smtClean="0"/>
              <a:t>‹#›</a:t>
            </a:fld>
            <a:endParaRPr lang="en-US"/>
          </a:p>
        </p:txBody>
      </p:sp>
    </p:spTree>
    <p:extLst>
      <p:ext uri="{BB962C8B-B14F-4D97-AF65-F5344CB8AC3E}">
        <p14:creationId xmlns:p14="http://schemas.microsoft.com/office/powerpoint/2010/main" val="14243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7743-CD1C-F849-AC3A-0915A416439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6AB85D-D8B9-9C4A-8B90-25CF97B1CF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3AC4060-136B-064F-8F0E-8D95A1C8219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1D084D9-3515-EE49-BAE5-45F309D94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B0F3B97-29B0-E640-8C4B-2CFBC6B878C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FFDCBE-89F0-3F49-8B33-A48949C96791}"/>
              </a:ext>
            </a:extLst>
          </p:cNvPr>
          <p:cNvSpPr>
            <a:spLocks noGrp="1"/>
          </p:cNvSpPr>
          <p:nvPr>
            <p:ph type="dt" sz="half" idx="10"/>
          </p:nvPr>
        </p:nvSpPr>
        <p:spPr/>
        <p:txBody>
          <a:bodyPr/>
          <a:lstStyle/>
          <a:p>
            <a:fld id="{2A40F70A-0765-124A-9CF3-FE86AD52C12A}" type="datetimeFigureOut">
              <a:rPr lang="en-US" smtClean="0"/>
              <a:t>1/24/22</a:t>
            </a:fld>
            <a:endParaRPr lang="en-US"/>
          </a:p>
        </p:txBody>
      </p:sp>
      <p:sp>
        <p:nvSpPr>
          <p:cNvPr id="8" name="Footer Placeholder 7">
            <a:extLst>
              <a:ext uri="{FF2B5EF4-FFF2-40B4-BE49-F238E27FC236}">
                <a16:creationId xmlns:a16="http://schemas.microsoft.com/office/drawing/2014/main" id="{F90298DF-23BD-E544-8ADA-7F10C6D23F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E3631F-B684-DF41-AE75-457713EA6AB6}"/>
              </a:ext>
            </a:extLst>
          </p:cNvPr>
          <p:cNvSpPr>
            <a:spLocks noGrp="1"/>
          </p:cNvSpPr>
          <p:nvPr>
            <p:ph type="sldNum" sz="quarter" idx="12"/>
          </p:nvPr>
        </p:nvSpPr>
        <p:spPr/>
        <p:txBody>
          <a:bodyPr/>
          <a:lstStyle/>
          <a:p>
            <a:fld id="{2A57B53C-AE6C-2840-98C4-4DD289027101}" type="slidenum">
              <a:rPr lang="en-US" smtClean="0"/>
              <a:t>‹#›</a:t>
            </a:fld>
            <a:endParaRPr lang="en-US"/>
          </a:p>
        </p:txBody>
      </p:sp>
    </p:spTree>
    <p:extLst>
      <p:ext uri="{BB962C8B-B14F-4D97-AF65-F5344CB8AC3E}">
        <p14:creationId xmlns:p14="http://schemas.microsoft.com/office/powerpoint/2010/main" val="83963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0B08-6440-D84C-A9CD-F62D8825F06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93BAFFD-F939-FD46-9FF9-C1446A59656E}"/>
              </a:ext>
            </a:extLst>
          </p:cNvPr>
          <p:cNvSpPr>
            <a:spLocks noGrp="1"/>
          </p:cNvSpPr>
          <p:nvPr>
            <p:ph type="dt" sz="half" idx="10"/>
          </p:nvPr>
        </p:nvSpPr>
        <p:spPr/>
        <p:txBody>
          <a:bodyPr/>
          <a:lstStyle/>
          <a:p>
            <a:fld id="{2A40F70A-0765-124A-9CF3-FE86AD52C12A}" type="datetimeFigureOut">
              <a:rPr lang="en-US" smtClean="0"/>
              <a:t>1/24/22</a:t>
            </a:fld>
            <a:endParaRPr lang="en-US"/>
          </a:p>
        </p:txBody>
      </p:sp>
      <p:sp>
        <p:nvSpPr>
          <p:cNvPr id="4" name="Footer Placeholder 3">
            <a:extLst>
              <a:ext uri="{FF2B5EF4-FFF2-40B4-BE49-F238E27FC236}">
                <a16:creationId xmlns:a16="http://schemas.microsoft.com/office/drawing/2014/main" id="{8E0C725A-13A4-044C-ABDF-6DFC3B7FD3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3F0CCC-0FA5-C14A-A3B1-AC45AFF40C5A}"/>
              </a:ext>
            </a:extLst>
          </p:cNvPr>
          <p:cNvSpPr>
            <a:spLocks noGrp="1"/>
          </p:cNvSpPr>
          <p:nvPr>
            <p:ph type="sldNum" sz="quarter" idx="12"/>
          </p:nvPr>
        </p:nvSpPr>
        <p:spPr/>
        <p:txBody>
          <a:bodyPr/>
          <a:lstStyle/>
          <a:p>
            <a:fld id="{2A57B53C-AE6C-2840-98C4-4DD289027101}" type="slidenum">
              <a:rPr lang="en-US" smtClean="0"/>
              <a:t>‹#›</a:t>
            </a:fld>
            <a:endParaRPr lang="en-US"/>
          </a:p>
        </p:txBody>
      </p:sp>
    </p:spTree>
    <p:extLst>
      <p:ext uri="{BB962C8B-B14F-4D97-AF65-F5344CB8AC3E}">
        <p14:creationId xmlns:p14="http://schemas.microsoft.com/office/powerpoint/2010/main" val="253761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044639-CF3A-F945-AC70-DD6CFCDE6A58}"/>
              </a:ext>
            </a:extLst>
          </p:cNvPr>
          <p:cNvSpPr>
            <a:spLocks noGrp="1"/>
          </p:cNvSpPr>
          <p:nvPr>
            <p:ph type="dt" sz="half" idx="10"/>
          </p:nvPr>
        </p:nvSpPr>
        <p:spPr/>
        <p:txBody>
          <a:bodyPr/>
          <a:lstStyle/>
          <a:p>
            <a:fld id="{2A40F70A-0765-124A-9CF3-FE86AD52C12A}" type="datetimeFigureOut">
              <a:rPr lang="en-US" smtClean="0"/>
              <a:t>1/24/22</a:t>
            </a:fld>
            <a:endParaRPr lang="en-US"/>
          </a:p>
        </p:txBody>
      </p:sp>
      <p:sp>
        <p:nvSpPr>
          <p:cNvPr id="3" name="Footer Placeholder 2">
            <a:extLst>
              <a:ext uri="{FF2B5EF4-FFF2-40B4-BE49-F238E27FC236}">
                <a16:creationId xmlns:a16="http://schemas.microsoft.com/office/drawing/2014/main" id="{35AB2739-A91E-9B42-865D-249E1C17C6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47701F-7675-B249-8586-D26514991F00}"/>
              </a:ext>
            </a:extLst>
          </p:cNvPr>
          <p:cNvSpPr>
            <a:spLocks noGrp="1"/>
          </p:cNvSpPr>
          <p:nvPr>
            <p:ph type="sldNum" sz="quarter" idx="12"/>
          </p:nvPr>
        </p:nvSpPr>
        <p:spPr/>
        <p:txBody>
          <a:bodyPr/>
          <a:lstStyle/>
          <a:p>
            <a:fld id="{2A57B53C-AE6C-2840-98C4-4DD289027101}" type="slidenum">
              <a:rPr lang="en-US" smtClean="0"/>
              <a:t>‹#›</a:t>
            </a:fld>
            <a:endParaRPr lang="en-US"/>
          </a:p>
        </p:txBody>
      </p:sp>
    </p:spTree>
    <p:extLst>
      <p:ext uri="{BB962C8B-B14F-4D97-AF65-F5344CB8AC3E}">
        <p14:creationId xmlns:p14="http://schemas.microsoft.com/office/powerpoint/2010/main" val="196975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4977D-1A68-064E-B023-27E25EA7BA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891C5B9-B5A4-8A4C-8532-183D447BD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E316E0-998D-0247-8645-BC42C821C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6D15BE-5151-8A4F-A2EE-5B151B837F72}"/>
              </a:ext>
            </a:extLst>
          </p:cNvPr>
          <p:cNvSpPr>
            <a:spLocks noGrp="1"/>
          </p:cNvSpPr>
          <p:nvPr>
            <p:ph type="dt" sz="half" idx="10"/>
          </p:nvPr>
        </p:nvSpPr>
        <p:spPr/>
        <p:txBody>
          <a:bodyPr/>
          <a:lstStyle/>
          <a:p>
            <a:fld id="{2A40F70A-0765-124A-9CF3-FE86AD52C12A}" type="datetimeFigureOut">
              <a:rPr lang="en-US" smtClean="0"/>
              <a:t>1/24/22</a:t>
            </a:fld>
            <a:endParaRPr lang="en-US"/>
          </a:p>
        </p:txBody>
      </p:sp>
      <p:sp>
        <p:nvSpPr>
          <p:cNvPr id="6" name="Footer Placeholder 5">
            <a:extLst>
              <a:ext uri="{FF2B5EF4-FFF2-40B4-BE49-F238E27FC236}">
                <a16:creationId xmlns:a16="http://schemas.microsoft.com/office/drawing/2014/main" id="{6F59A9C5-CC52-664D-A1BE-2781F4A6B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7983A-38E5-C84F-AF1C-490E2BA3E081}"/>
              </a:ext>
            </a:extLst>
          </p:cNvPr>
          <p:cNvSpPr>
            <a:spLocks noGrp="1"/>
          </p:cNvSpPr>
          <p:nvPr>
            <p:ph type="sldNum" sz="quarter" idx="12"/>
          </p:nvPr>
        </p:nvSpPr>
        <p:spPr/>
        <p:txBody>
          <a:bodyPr/>
          <a:lstStyle/>
          <a:p>
            <a:fld id="{2A57B53C-AE6C-2840-98C4-4DD289027101}" type="slidenum">
              <a:rPr lang="en-US" smtClean="0"/>
              <a:t>‹#›</a:t>
            </a:fld>
            <a:endParaRPr lang="en-US"/>
          </a:p>
        </p:txBody>
      </p:sp>
    </p:spTree>
    <p:extLst>
      <p:ext uri="{BB962C8B-B14F-4D97-AF65-F5344CB8AC3E}">
        <p14:creationId xmlns:p14="http://schemas.microsoft.com/office/powerpoint/2010/main" val="91681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21E8-B0E6-924E-BC6C-1B2C5A167C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1D06713-E4BC-2E48-B037-FB101C7AFD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2B7612-899F-884D-AF80-5063B77B4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76DBF5-5F7F-D540-B24B-88C3FD2E1211}"/>
              </a:ext>
            </a:extLst>
          </p:cNvPr>
          <p:cNvSpPr>
            <a:spLocks noGrp="1"/>
          </p:cNvSpPr>
          <p:nvPr>
            <p:ph type="dt" sz="half" idx="10"/>
          </p:nvPr>
        </p:nvSpPr>
        <p:spPr/>
        <p:txBody>
          <a:bodyPr/>
          <a:lstStyle/>
          <a:p>
            <a:fld id="{2A40F70A-0765-124A-9CF3-FE86AD52C12A}" type="datetimeFigureOut">
              <a:rPr lang="en-US" smtClean="0"/>
              <a:t>1/24/22</a:t>
            </a:fld>
            <a:endParaRPr lang="en-US"/>
          </a:p>
        </p:txBody>
      </p:sp>
      <p:sp>
        <p:nvSpPr>
          <p:cNvPr id="6" name="Footer Placeholder 5">
            <a:extLst>
              <a:ext uri="{FF2B5EF4-FFF2-40B4-BE49-F238E27FC236}">
                <a16:creationId xmlns:a16="http://schemas.microsoft.com/office/drawing/2014/main" id="{950B452A-BB4F-D144-8E66-AAF0C60A8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A7101-C160-8A46-A7A7-47EF32738CC0}"/>
              </a:ext>
            </a:extLst>
          </p:cNvPr>
          <p:cNvSpPr>
            <a:spLocks noGrp="1"/>
          </p:cNvSpPr>
          <p:nvPr>
            <p:ph type="sldNum" sz="quarter" idx="12"/>
          </p:nvPr>
        </p:nvSpPr>
        <p:spPr/>
        <p:txBody>
          <a:bodyPr/>
          <a:lstStyle/>
          <a:p>
            <a:fld id="{2A57B53C-AE6C-2840-98C4-4DD289027101}" type="slidenum">
              <a:rPr lang="en-US" smtClean="0"/>
              <a:t>‹#›</a:t>
            </a:fld>
            <a:endParaRPr lang="en-US"/>
          </a:p>
        </p:txBody>
      </p:sp>
    </p:spTree>
    <p:extLst>
      <p:ext uri="{BB962C8B-B14F-4D97-AF65-F5344CB8AC3E}">
        <p14:creationId xmlns:p14="http://schemas.microsoft.com/office/powerpoint/2010/main" val="401246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771A0F-72CB-414A-858A-DCF26B1AD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B1F800-D394-5F4D-B365-D629AD03B2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37846C-FB63-144F-8130-5F4EF0E2B8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0F70A-0765-124A-9CF3-FE86AD52C12A}" type="datetimeFigureOut">
              <a:rPr lang="en-US" smtClean="0"/>
              <a:t>1/24/22</a:t>
            </a:fld>
            <a:endParaRPr lang="en-US"/>
          </a:p>
        </p:txBody>
      </p:sp>
      <p:sp>
        <p:nvSpPr>
          <p:cNvPr id="5" name="Footer Placeholder 4">
            <a:extLst>
              <a:ext uri="{FF2B5EF4-FFF2-40B4-BE49-F238E27FC236}">
                <a16:creationId xmlns:a16="http://schemas.microsoft.com/office/drawing/2014/main" id="{01002002-2542-8342-A4B0-6A8FC53D2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5C714B-7759-F743-9D20-EC0945AD0D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7B53C-AE6C-2840-98C4-4DD289027101}" type="slidenum">
              <a:rPr lang="en-US" smtClean="0"/>
              <a:t>‹#›</a:t>
            </a:fld>
            <a:endParaRPr lang="en-US"/>
          </a:p>
        </p:txBody>
      </p:sp>
    </p:spTree>
    <p:extLst>
      <p:ext uri="{BB962C8B-B14F-4D97-AF65-F5344CB8AC3E}">
        <p14:creationId xmlns:p14="http://schemas.microsoft.com/office/powerpoint/2010/main" val="1554266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unicef-irc.org/"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cAvxoxWxae4"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B751-FEBE-3347-93C3-8DD770D76AB2}"/>
              </a:ext>
            </a:extLst>
          </p:cNvPr>
          <p:cNvSpPr>
            <a:spLocks noGrp="1"/>
          </p:cNvSpPr>
          <p:nvPr>
            <p:ph type="ctrTitle"/>
          </p:nvPr>
        </p:nvSpPr>
        <p:spPr>
          <a:xfrm>
            <a:off x="308920" y="1122363"/>
            <a:ext cx="6759146" cy="1089496"/>
          </a:xfrm>
        </p:spPr>
        <p:txBody>
          <a:bodyPr/>
          <a:lstStyle/>
          <a:p>
            <a:r>
              <a:rPr lang="en-US" b="1" dirty="0"/>
              <a:t>Sun Beams</a:t>
            </a:r>
          </a:p>
        </p:txBody>
      </p:sp>
      <p:sp>
        <p:nvSpPr>
          <p:cNvPr id="3" name="Subtitle 2">
            <a:extLst>
              <a:ext uri="{FF2B5EF4-FFF2-40B4-BE49-F238E27FC236}">
                <a16:creationId xmlns:a16="http://schemas.microsoft.com/office/drawing/2014/main" id="{E7D892AF-ECE1-7842-A661-725B3A9000B7}"/>
              </a:ext>
            </a:extLst>
          </p:cNvPr>
          <p:cNvSpPr>
            <a:spLocks noGrp="1"/>
          </p:cNvSpPr>
          <p:nvPr>
            <p:ph type="subTitle" idx="1"/>
          </p:nvPr>
        </p:nvSpPr>
        <p:spPr>
          <a:xfrm>
            <a:off x="1241777" y="2601097"/>
            <a:ext cx="6048709" cy="1655805"/>
          </a:xfrm>
        </p:spPr>
        <p:txBody>
          <a:bodyPr/>
          <a:lstStyle/>
          <a:p>
            <a:pPr algn="l"/>
            <a:r>
              <a:rPr lang="en-US" dirty="0"/>
              <a:t>Declaring Children’s Rights, Past and Present</a:t>
            </a:r>
          </a:p>
        </p:txBody>
      </p:sp>
      <p:pic>
        <p:nvPicPr>
          <p:cNvPr id="6" name="Picture 5" descr="Graphical user interface, application&#10;&#10;Description automatically generated">
            <a:extLst>
              <a:ext uri="{FF2B5EF4-FFF2-40B4-BE49-F238E27FC236}">
                <a16:creationId xmlns:a16="http://schemas.microsoft.com/office/drawing/2014/main" id="{4FF13301-0191-024E-8AE8-243A9B2478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5902" y="210065"/>
            <a:ext cx="1142760" cy="76045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7FAEA26-3D1F-DF4A-8D65-6BB0C2E29740}"/>
              </a:ext>
            </a:extLst>
          </p:cNvPr>
          <p:cNvPicPr>
            <a:picLocks noChangeAspect="1"/>
          </p:cNvPicPr>
          <p:nvPr/>
        </p:nvPicPr>
        <p:blipFill>
          <a:blip r:embed="rId4"/>
          <a:stretch>
            <a:fillRect/>
          </a:stretch>
        </p:blipFill>
        <p:spPr>
          <a:xfrm>
            <a:off x="308920" y="210065"/>
            <a:ext cx="1292679" cy="726807"/>
          </a:xfrm>
          <a:prstGeom prst="rect">
            <a:avLst/>
          </a:prstGeom>
        </p:spPr>
      </p:pic>
    </p:spTree>
    <p:extLst>
      <p:ext uri="{BB962C8B-B14F-4D97-AF65-F5344CB8AC3E}">
        <p14:creationId xmlns:p14="http://schemas.microsoft.com/office/powerpoint/2010/main" val="409369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ADFC-0429-7043-9EFE-329566BBF882}"/>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t>Is your school a  Rights Respecting School?</a:t>
            </a:r>
          </a:p>
        </p:txBody>
      </p:sp>
      <p:pic>
        <p:nvPicPr>
          <p:cNvPr id="8" name="Content Placeholder 7" descr="A picture containing text, screenshot, person&#10;&#10;Description automatically generated">
            <a:extLst>
              <a:ext uri="{FF2B5EF4-FFF2-40B4-BE49-F238E27FC236}">
                <a16:creationId xmlns:a16="http://schemas.microsoft.com/office/drawing/2014/main" id="{CAF6C0E4-ED15-3443-93D6-17726866977C}"/>
              </a:ext>
            </a:extLst>
          </p:cNvPr>
          <p:cNvPicPr>
            <a:picLocks noGrp="1" noChangeAspect="1"/>
          </p:cNvPicPr>
          <p:nvPr>
            <p:ph sz="half" idx="1"/>
          </p:nvPr>
        </p:nvPicPr>
        <p:blipFill rotWithShape="1">
          <a:blip r:embed="rId2"/>
          <a:srcRect b="4311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A4FF6B6A-FF7E-504E-9624-599EC33D6DF4}"/>
              </a:ext>
            </a:extLst>
          </p:cNvPr>
          <p:cNvSpPr>
            <a:spLocks noGrp="1"/>
          </p:cNvSpPr>
          <p:nvPr>
            <p:ph sz="half" idx="2"/>
          </p:nvPr>
        </p:nvSpPr>
        <p:spPr>
          <a:xfrm>
            <a:off x="3771900" y="3752850"/>
            <a:ext cx="7939087" cy="2794907"/>
          </a:xfrm>
        </p:spPr>
        <p:txBody>
          <a:bodyPr vert="horz" lIns="91440" tIns="45720" rIns="91440" bIns="45720" rtlCol="0" anchor="ctr">
            <a:normAutofit/>
          </a:bodyPr>
          <a:lstStyle/>
          <a:p>
            <a:pPr marL="0" indent="0">
              <a:buNone/>
            </a:pPr>
            <a:r>
              <a:rPr lang="en-US" sz="1800" dirty="0"/>
              <a:t>UNICEF is the United Nations Committee for Children: </a:t>
            </a:r>
            <a:r>
              <a:rPr lang="en-US" sz="1800" dirty="0">
                <a:hlinkClick r:id="rId3"/>
              </a:rPr>
              <a:t>https://www.unicef-irc.org</a:t>
            </a:r>
            <a:r>
              <a:rPr lang="en-US" sz="1800" dirty="0"/>
              <a:t>. and runs an award for schools to be come rights respecting</a:t>
            </a:r>
          </a:p>
          <a:p>
            <a:pPr marL="0" indent="0">
              <a:buNone/>
            </a:pPr>
            <a:r>
              <a:rPr lang="en-US" sz="1800" dirty="0"/>
              <a:t>This means that your school respects your rights as set out in the 1989 UN Convention on the Rights of the Child. We are going to find out more about the Convention in these lessons as well as the first Declaration on the Rights of the Child in 1924.</a:t>
            </a:r>
          </a:p>
          <a:p>
            <a:pPr marL="0"/>
            <a:r>
              <a:rPr lang="en-US" sz="1800" dirty="0"/>
              <a:t>What does ‘rights respecting’ mean?</a:t>
            </a:r>
          </a:p>
          <a:p>
            <a:pPr marL="0"/>
            <a:r>
              <a:rPr lang="en-US" sz="1800" dirty="0"/>
              <a:t>How  would this work at your school?</a:t>
            </a:r>
          </a:p>
        </p:txBody>
      </p:sp>
    </p:spTree>
    <p:extLst>
      <p:ext uri="{BB962C8B-B14F-4D97-AF65-F5344CB8AC3E}">
        <p14:creationId xmlns:p14="http://schemas.microsoft.com/office/powerpoint/2010/main" val="377219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C2FAC-EAB7-B947-9E3A-996ED14C7CD2}"/>
              </a:ext>
            </a:extLst>
          </p:cNvPr>
          <p:cNvSpPr>
            <a:spLocks noGrp="1"/>
          </p:cNvSpPr>
          <p:nvPr>
            <p:ph type="title"/>
          </p:nvPr>
        </p:nvSpPr>
        <p:spPr>
          <a:xfrm>
            <a:off x="431073" y="169818"/>
            <a:ext cx="6407716" cy="2049506"/>
          </a:xfrm>
        </p:spPr>
        <p:txBody>
          <a:bodyPr vert="horz" lIns="91440" tIns="45720" rIns="91440" bIns="45720" rtlCol="0" anchor="ctr">
            <a:normAutofit/>
          </a:bodyPr>
          <a:lstStyle/>
          <a:p>
            <a:r>
              <a:rPr lang="en-US" sz="4000" dirty="0"/>
              <a:t>A Century of Change: Children 1889 to 1989</a:t>
            </a:r>
          </a:p>
        </p:txBody>
      </p:sp>
      <p:sp>
        <p:nvSpPr>
          <p:cNvPr id="3" name="Content Placeholder 2">
            <a:extLst>
              <a:ext uri="{FF2B5EF4-FFF2-40B4-BE49-F238E27FC236}">
                <a16:creationId xmlns:a16="http://schemas.microsoft.com/office/drawing/2014/main" id="{AB00E25C-E1A6-324B-8509-F765B4C72DC9}"/>
              </a:ext>
            </a:extLst>
          </p:cNvPr>
          <p:cNvSpPr>
            <a:spLocks noGrp="1"/>
          </p:cNvSpPr>
          <p:nvPr>
            <p:ph sz="half" idx="1"/>
          </p:nvPr>
        </p:nvSpPr>
        <p:spPr>
          <a:xfrm>
            <a:off x="431074" y="1946366"/>
            <a:ext cx="6407715" cy="4741816"/>
          </a:xfrm>
        </p:spPr>
        <p:txBody>
          <a:bodyPr vert="horz" lIns="91440" tIns="45720" rIns="91440" bIns="45720" rtlCol="0">
            <a:normAutofit/>
          </a:bodyPr>
          <a:lstStyle/>
          <a:p>
            <a:pPr marL="0" indent="0">
              <a:buNone/>
            </a:pPr>
            <a:r>
              <a:rPr lang="en-US" sz="2000" dirty="0"/>
              <a:t>In the nineteenth century various ‘protective’ acts came in to prevent cruelty to children and protect them in work: </a:t>
            </a:r>
          </a:p>
          <a:p>
            <a:pPr marL="0"/>
            <a:r>
              <a:rPr lang="en-US" sz="2000" dirty="0"/>
              <a:t>The National Society of Prevention of Cruelty to Children (NSPCC) was formed and in 1889 the first ‘Prevention of Cruelty Act’ was passed.</a:t>
            </a:r>
          </a:p>
          <a:p>
            <a:pPr marL="0"/>
            <a:r>
              <a:rPr lang="en-US" sz="2000" dirty="0"/>
              <a:t>The 1833 Factory Act placed restrictions on the number of hours in a week young children could work in factories or coal mines. Children were </a:t>
            </a:r>
            <a:r>
              <a:rPr lang="en-US" sz="2000" i="1" dirty="0"/>
              <a:t>only</a:t>
            </a:r>
            <a:r>
              <a:rPr lang="en-US" sz="2000" dirty="0"/>
              <a:t> allowed to work 48 hours a week – how many lessons is that?</a:t>
            </a:r>
          </a:p>
          <a:p>
            <a:pPr marL="0"/>
            <a:r>
              <a:rPr lang="en-US" sz="2000" dirty="0"/>
              <a:t>More Factory Acts changed the amount of time children could work and the age that they could start work at, but these clogs – from the Science and Industry Museum in Manchester – belonged to a girl who worked in a textile mill in 1870.</a:t>
            </a:r>
          </a:p>
          <a:p>
            <a:pPr marL="0"/>
            <a:endParaRPr lang="en-US" sz="2000" dirty="0"/>
          </a:p>
          <a:p>
            <a:pPr marL="0"/>
            <a:endParaRPr lang="en-US" sz="2000" dirty="0"/>
          </a:p>
          <a:p>
            <a:pPr marL="0"/>
            <a:endParaRPr lang="en-US" sz="2000" dirty="0"/>
          </a:p>
        </p:txBody>
      </p:sp>
      <p:pic>
        <p:nvPicPr>
          <p:cNvPr id="10" name="Content Placeholder 9">
            <a:extLst>
              <a:ext uri="{FF2B5EF4-FFF2-40B4-BE49-F238E27FC236}">
                <a16:creationId xmlns:a16="http://schemas.microsoft.com/office/drawing/2014/main" id="{D8427C74-E738-764A-9895-DB74DD1ED282}"/>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b="-1"/>
          <a:stretch/>
        </p:blipFill>
        <p:spPr>
          <a:xfrm>
            <a:off x="7199440" y="10"/>
            <a:ext cx="4992560" cy="6857990"/>
          </a:xfrm>
          <a:prstGeom prst="rect">
            <a:avLst/>
          </a:prstGeom>
          <a:effectLst/>
        </p:spPr>
      </p:pic>
    </p:spTree>
    <p:extLst>
      <p:ext uri="{BB962C8B-B14F-4D97-AF65-F5344CB8AC3E}">
        <p14:creationId xmlns:p14="http://schemas.microsoft.com/office/powerpoint/2010/main" val="415208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10A3-0A7A-4D45-8673-8E14ACF27DCC}"/>
              </a:ext>
            </a:extLst>
          </p:cNvPr>
          <p:cNvSpPr>
            <a:spLocks noGrp="1"/>
          </p:cNvSpPr>
          <p:nvPr>
            <p:ph type="title"/>
          </p:nvPr>
        </p:nvSpPr>
        <p:spPr>
          <a:xfrm>
            <a:off x="838200" y="588579"/>
            <a:ext cx="5181600" cy="1237046"/>
          </a:xfrm>
        </p:spPr>
        <p:txBody>
          <a:bodyPr>
            <a:normAutofit/>
          </a:bodyPr>
          <a:lstStyle/>
          <a:p>
            <a:r>
              <a:rPr lang="en-US" dirty="0"/>
              <a:t>Valuing Children</a:t>
            </a:r>
          </a:p>
        </p:txBody>
      </p:sp>
      <p:sp>
        <p:nvSpPr>
          <p:cNvPr id="3" name="Content Placeholder 2">
            <a:extLst>
              <a:ext uri="{FF2B5EF4-FFF2-40B4-BE49-F238E27FC236}">
                <a16:creationId xmlns:a16="http://schemas.microsoft.com/office/drawing/2014/main" id="{E4CB43E9-CDE8-E947-9EF8-D494D2914565}"/>
              </a:ext>
            </a:extLst>
          </p:cNvPr>
          <p:cNvSpPr>
            <a:spLocks noGrp="1"/>
          </p:cNvSpPr>
          <p:nvPr>
            <p:ph sz="half" idx="1"/>
          </p:nvPr>
        </p:nvSpPr>
        <p:spPr>
          <a:xfrm>
            <a:off x="838200" y="2123089"/>
            <a:ext cx="5181600" cy="4053873"/>
          </a:xfrm>
        </p:spPr>
        <p:txBody>
          <a:bodyPr>
            <a:normAutofit lnSpcReduction="10000"/>
          </a:bodyPr>
          <a:lstStyle/>
          <a:p>
            <a:pPr marL="0" indent="0">
              <a:buNone/>
            </a:pPr>
            <a:r>
              <a:rPr lang="en-US" dirty="0"/>
              <a:t>In this video Indy Bhullar, one of the curators who looks after old documents at LSE, explains some of the work that children did in Britain and the gradual restrictions placed around children working. </a:t>
            </a:r>
          </a:p>
          <a:p>
            <a:pPr marL="0" indent="0">
              <a:buNone/>
            </a:pPr>
            <a:r>
              <a:rPr lang="en-US" dirty="0"/>
              <a:t>Indy also discusses why children worked and issues around child poverty.</a:t>
            </a:r>
          </a:p>
          <a:p>
            <a:pPr marL="0" indent="0">
              <a:buNone/>
            </a:pPr>
            <a:endParaRPr lang="en-US" dirty="0"/>
          </a:p>
          <a:p>
            <a:pPr marL="0" indent="0">
              <a:buNone/>
            </a:pPr>
            <a:endParaRPr lang="en-US" dirty="0"/>
          </a:p>
        </p:txBody>
      </p:sp>
      <p:sp>
        <p:nvSpPr>
          <p:cNvPr id="6" name="Content Placeholder 5">
            <a:extLst>
              <a:ext uri="{FF2B5EF4-FFF2-40B4-BE49-F238E27FC236}">
                <a16:creationId xmlns:a16="http://schemas.microsoft.com/office/drawing/2014/main" id="{9E83048C-2189-5948-A4DE-DD122857DFBC}"/>
              </a:ext>
            </a:extLst>
          </p:cNvPr>
          <p:cNvSpPr>
            <a:spLocks noGrp="1"/>
          </p:cNvSpPr>
          <p:nvPr>
            <p:ph sz="half" idx="2"/>
          </p:nvPr>
        </p:nvSpPr>
        <p:spPr/>
        <p:txBody>
          <a:bodyPr>
            <a:normAutofit lnSpcReduction="10000"/>
          </a:bodyPr>
          <a:lstStyle/>
          <a:p>
            <a:pPr marL="0" indent="0">
              <a:buNone/>
            </a:pPr>
            <a:r>
              <a:rPr lang="en-US" dirty="0">
                <a:hlinkClick r:id="rId3"/>
              </a:rPr>
              <a:t>https://youtu.be/cAvxoxWxae4</a:t>
            </a:r>
            <a:r>
              <a:rPr lang="en-US" dirty="0"/>
              <a:t> </a:t>
            </a:r>
          </a:p>
        </p:txBody>
      </p:sp>
    </p:spTree>
    <p:extLst>
      <p:ext uri="{BB962C8B-B14F-4D97-AF65-F5344CB8AC3E}">
        <p14:creationId xmlns:p14="http://schemas.microsoft.com/office/powerpoint/2010/main" val="109422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86932-307A-DC49-8DC7-7F39B308A7B3}"/>
              </a:ext>
            </a:extLst>
          </p:cNvPr>
          <p:cNvSpPr>
            <a:spLocks noGrp="1"/>
          </p:cNvSpPr>
          <p:nvPr>
            <p:ph type="title"/>
          </p:nvPr>
        </p:nvSpPr>
        <p:spPr>
          <a:xfrm>
            <a:off x="836679" y="289036"/>
            <a:ext cx="6002110" cy="1508233"/>
          </a:xfrm>
        </p:spPr>
        <p:txBody>
          <a:bodyPr vert="horz" lIns="91440" tIns="45720" rIns="91440" bIns="45720" rtlCol="0" anchor="ctr">
            <a:normAutofit/>
          </a:bodyPr>
          <a:lstStyle/>
          <a:p>
            <a:r>
              <a:rPr lang="en-US" sz="4000" dirty="0"/>
              <a:t>From Protecting to Listening to Children</a:t>
            </a:r>
          </a:p>
        </p:txBody>
      </p:sp>
      <p:sp>
        <p:nvSpPr>
          <p:cNvPr id="3" name="Content Placeholder 2">
            <a:extLst>
              <a:ext uri="{FF2B5EF4-FFF2-40B4-BE49-F238E27FC236}">
                <a16:creationId xmlns:a16="http://schemas.microsoft.com/office/drawing/2014/main" id="{5D0FD9D1-B465-8D4B-B04F-2A3C2850A5AA}"/>
              </a:ext>
            </a:extLst>
          </p:cNvPr>
          <p:cNvSpPr>
            <a:spLocks noGrp="1"/>
          </p:cNvSpPr>
          <p:nvPr>
            <p:ph sz="half" idx="1"/>
          </p:nvPr>
        </p:nvSpPr>
        <p:spPr>
          <a:xfrm>
            <a:off x="836680" y="1797270"/>
            <a:ext cx="6002110" cy="4771696"/>
          </a:xfrm>
        </p:spPr>
        <p:txBody>
          <a:bodyPr vert="horz" lIns="91440" tIns="45720" rIns="91440" bIns="45720" rtlCol="0">
            <a:normAutofit fontScale="85000" lnSpcReduction="20000"/>
          </a:bodyPr>
          <a:lstStyle/>
          <a:p>
            <a:pPr>
              <a:lnSpc>
                <a:spcPct val="120000"/>
              </a:lnSpc>
            </a:pPr>
            <a:r>
              <a:rPr lang="en-US" sz="3200" dirty="0"/>
              <a:t>Over the 1800s, there was a shift from valuing children for their </a:t>
            </a:r>
            <a:r>
              <a:rPr lang="en-US" sz="3200" dirty="0" err="1"/>
              <a:t>labour</a:t>
            </a:r>
            <a:r>
              <a:rPr lang="en-US" sz="3200" dirty="0"/>
              <a:t> to valuing them emotionally.</a:t>
            </a:r>
          </a:p>
          <a:p>
            <a:pPr>
              <a:lnSpc>
                <a:spcPct val="120000"/>
              </a:lnSpc>
            </a:pPr>
            <a:r>
              <a:rPr lang="en-US" sz="3200" dirty="0"/>
              <a:t>By 1924, the emphasis in children’s rights was protection from being exploited and from cruelty.</a:t>
            </a:r>
          </a:p>
          <a:p>
            <a:pPr>
              <a:lnSpc>
                <a:spcPct val="120000"/>
              </a:lnSpc>
            </a:pPr>
            <a:r>
              <a:rPr lang="en-US" sz="3200" dirty="0"/>
              <a:t>Over the 1900s (the twentieth century), the emphasis shifted to giving children the right to self determine aspects of their life and future. </a:t>
            </a:r>
          </a:p>
          <a:p>
            <a:pPr marL="0"/>
            <a:endParaRPr lang="en-US" sz="2000" dirty="0"/>
          </a:p>
        </p:txBody>
      </p:sp>
      <p:pic>
        <p:nvPicPr>
          <p:cNvPr id="6" name="Content Placeholder 5" descr="A picture containing text, indoor, different, bunch&#10;&#10;Description automatically generated">
            <a:extLst>
              <a:ext uri="{FF2B5EF4-FFF2-40B4-BE49-F238E27FC236}">
                <a16:creationId xmlns:a16="http://schemas.microsoft.com/office/drawing/2014/main" id="{D09AE18A-A0CE-294C-A2CA-D3F7D67E87DD}"/>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rot="5400000">
            <a:off x="6266720" y="932720"/>
            <a:ext cx="6858000" cy="4992560"/>
          </a:xfrm>
          <a:prstGeom prst="rect">
            <a:avLst/>
          </a:prstGeom>
          <a:effectLst/>
        </p:spPr>
      </p:pic>
    </p:spTree>
    <p:extLst>
      <p:ext uri="{BB962C8B-B14F-4D97-AF65-F5344CB8AC3E}">
        <p14:creationId xmlns:p14="http://schemas.microsoft.com/office/powerpoint/2010/main" val="286229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1BF4-B3A5-7F4E-A7E5-B9766B80F619}"/>
              </a:ext>
            </a:extLst>
          </p:cNvPr>
          <p:cNvSpPr>
            <a:spLocks noGrp="1"/>
          </p:cNvSpPr>
          <p:nvPr>
            <p:ph type="title"/>
          </p:nvPr>
        </p:nvSpPr>
        <p:spPr>
          <a:xfrm>
            <a:off x="288730" y="365124"/>
            <a:ext cx="3366336" cy="5983123"/>
          </a:xfrm>
        </p:spPr>
        <p:txBody>
          <a:bodyPr>
            <a:normAutofit fontScale="90000"/>
          </a:bodyPr>
          <a:lstStyle/>
          <a:p>
            <a:r>
              <a:rPr lang="en-US" sz="2800" dirty="0"/>
              <a:t>1979 was the UN International Year of the Child</a:t>
            </a:r>
            <a:br>
              <a:rPr lang="en-US" sz="2800" dirty="0"/>
            </a:br>
            <a:br>
              <a:rPr lang="en-US" sz="2800" dirty="0"/>
            </a:br>
            <a:r>
              <a:rPr lang="en-US" sz="2800" dirty="0"/>
              <a:t>Particular attention was paid to children as refugees, in war zones and those who didn’t get enough to eat.</a:t>
            </a:r>
            <a:br>
              <a:rPr lang="en-US" sz="2800" dirty="0"/>
            </a:br>
            <a:br>
              <a:rPr lang="en-US" sz="2800" dirty="0"/>
            </a:br>
            <a:r>
              <a:rPr lang="en-US" sz="2800" dirty="0"/>
              <a:t>This special year led to the 1989 United Nations Convention on the Rights of the Child.</a:t>
            </a:r>
          </a:p>
        </p:txBody>
      </p:sp>
      <p:pic>
        <p:nvPicPr>
          <p:cNvPr id="6" name="Content Placeholder 5">
            <a:extLst>
              <a:ext uri="{FF2B5EF4-FFF2-40B4-BE49-F238E27FC236}">
                <a16:creationId xmlns:a16="http://schemas.microsoft.com/office/drawing/2014/main" id="{B9988D45-0270-2B42-AB3B-4E64D4D0D899}"/>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10800000">
            <a:off x="3655066" y="362302"/>
            <a:ext cx="3435045" cy="4861023"/>
          </a:xfrm>
        </p:spPr>
      </p:pic>
      <p:pic>
        <p:nvPicPr>
          <p:cNvPr id="8" name="Content Placeholder 7">
            <a:extLst>
              <a:ext uri="{FF2B5EF4-FFF2-40B4-BE49-F238E27FC236}">
                <a16:creationId xmlns:a16="http://schemas.microsoft.com/office/drawing/2014/main" id="{30F941FF-D1B1-BE42-9F6C-8B6C2345A8C1}"/>
              </a:ext>
            </a:extLst>
          </p:cNvPr>
          <p:cNvPicPr>
            <a:picLocks noGrp="1" noChangeAspect="1"/>
          </p:cNvPicPr>
          <p:nvPr>
            <p:ph sz="half" idx="2"/>
          </p:nvPr>
        </p:nvPicPr>
        <p:blipFill>
          <a:blip r:embed="rId3"/>
          <a:stretch>
            <a:fillRect/>
          </a:stretch>
        </p:blipFill>
        <p:spPr>
          <a:xfrm>
            <a:off x="7498080" y="258973"/>
            <a:ext cx="4405191" cy="6233902"/>
          </a:xfrm>
        </p:spPr>
      </p:pic>
    </p:spTree>
    <p:extLst>
      <p:ext uri="{BB962C8B-B14F-4D97-AF65-F5344CB8AC3E}">
        <p14:creationId xmlns:p14="http://schemas.microsoft.com/office/powerpoint/2010/main" val="1156955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F7DA-53A0-9447-A8C7-D168295D2AEA}"/>
              </a:ext>
            </a:extLst>
          </p:cNvPr>
          <p:cNvSpPr>
            <a:spLocks noGrp="1"/>
          </p:cNvSpPr>
          <p:nvPr>
            <p:ph type="title"/>
          </p:nvPr>
        </p:nvSpPr>
        <p:spPr>
          <a:xfrm>
            <a:off x="838200" y="365125"/>
            <a:ext cx="4795345" cy="1325563"/>
          </a:xfrm>
        </p:spPr>
        <p:txBody>
          <a:bodyPr/>
          <a:lstStyle/>
          <a:p>
            <a:r>
              <a:rPr lang="en-US" dirty="0"/>
              <a:t>Terms</a:t>
            </a:r>
          </a:p>
        </p:txBody>
      </p:sp>
      <p:sp>
        <p:nvSpPr>
          <p:cNvPr id="3" name="Content Placeholder 2">
            <a:extLst>
              <a:ext uri="{FF2B5EF4-FFF2-40B4-BE49-F238E27FC236}">
                <a16:creationId xmlns:a16="http://schemas.microsoft.com/office/drawing/2014/main" id="{FDC77240-3848-2B4B-BEA1-61EB47219F25}"/>
              </a:ext>
            </a:extLst>
          </p:cNvPr>
          <p:cNvSpPr>
            <a:spLocks noGrp="1"/>
          </p:cNvSpPr>
          <p:nvPr>
            <p:ph sz="half" idx="1"/>
          </p:nvPr>
        </p:nvSpPr>
        <p:spPr>
          <a:xfrm>
            <a:off x="838200" y="1690688"/>
            <a:ext cx="4942490" cy="4486275"/>
          </a:xfrm>
        </p:spPr>
        <p:txBody>
          <a:bodyPr>
            <a:normAutofit fontScale="92500" lnSpcReduction="10000"/>
          </a:bodyPr>
          <a:lstStyle/>
          <a:p>
            <a:pPr marL="0" indent="0">
              <a:buNone/>
            </a:pPr>
            <a:r>
              <a:rPr lang="en-US" dirty="0"/>
              <a:t>The right of a child for self-determination (or to have a say) in their own life and future is the fundamental difference between the 1989 and 1924 Declaration of Child Rights.</a:t>
            </a:r>
          </a:p>
          <a:p>
            <a:pPr marL="0" indent="0">
              <a:buNone/>
            </a:pPr>
            <a:endParaRPr lang="en-US" dirty="0"/>
          </a:p>
          <a:p>
            <a:pPr marL="0" indent="0">
              <a:buNone/>
            </a:pPr>
            <a:r>
              <a:rPr lang="en-US" dirty="0"/>
              <a:t>The 1989 Convention of the Rights of the Child recognizes that a child’s self determination gradually increases according to capability until a child </a:t>
            </a:r>
            <a:r>
              <a:rPr lang="en-US"/>
              <a:t>reaches adulthood</a:t>
            </a:r>
            <a:r>
              <a:rPr lang="en-US" dirty="0"/>
              <a:t>. (Article 5)</a:t>
            </a:r>
          </a:p>
          <a:p>
            <a:pPr marL="0" indent="0">
              <a:buNone/>
            </a:pPr>
            <a:endParaRPr lang="en-US" dirty="0"/>
          </a:p>
        </p:txBody>
      </p:sp>
      <p:sp>
        <p:nvSpPr>
          <p:cNvPr id="4" name="Content Placeholder 3">
            <a:extLst>
              <a:ext uri="{FF2B5EF4-FFF2-40B4-BE49-F238E27FC236}">
                <a16:creationId xmlns:a16="http://schemas.microsoft.com/office/drawing/2014/main" id="{D87E133D-9E7F-E743-ABD3-06E8CB01DE51}"/>
              </a:ext>
            </a:extLst>
          </p:cNvPr>
          <p:cNvSpPr>
            <a:spLocks noGrp="1"/>
          </p:cNvSpPr>
          <p:nvPr>
            <p:ph sz="half" idx="2"/>
          </p:nvPr>
        </p:nvSpPr>
        <p:spPr>
          <a:xfrm>
            <a:off x="6172200" y="365126"/>
            <a:ext cx="5431221" cy="6109246"/>
          </a:xfrm>
        </p:spPr>
        <p:txBody>
          <a:bodyPr>
            <a:normAutofit fontScale="92500" lnSpcReduction="10000"/>
          </a:bodyPr>
          <a:lstStyle/>
          <a:p>
            <a:pPr marL="0" indent="0">
              <a:buNone/>
            </a:pPr>
            <a:r>
              <a:rPr lang="en-US" b="1" dirty="0"/>
              <a:t>Some useful terms:</a:t>
            </a:r>
          </a:p>
          <a:p>
            <a:r>
              <a:rPr lang="en-US" b="1" dirty="0"/>
              <a:t>Child Rights</a:t>
            </a:r>
            <a:r>
              <a:rPr lang="en-US" dirty="0"/>
              <a:t>: Human rights belonging to all children from birth until the Age of Majority.</a:t>
            </a:r>
          </a:p>
          <a:p>
            <a:r>
              <a:rPr lang="en-US" b="1" dirty="0"/>
              <a:t>Age of Majority</a:t>
            </a:r>
            <a:r>
              <a:rPr lang="en-US" dirty="0"/>
              <a:t>: The age when a child legally reaches adulthood. In the UK it is 18.</a:t>
            </a:r>
          </a:p>
          <a:p>
            <a:r>
              <a:rPr lang="en-US" b="1" dirty="0"/>
              <a:t>Evolving Capabilities</a:t>
            </a:r>
            <a:r>
              <a:rPr lang="en-US" dirty="0"/>
              <a:t>: how children gradually develop and mature, gaining independence as they can take more responsibility. This depends on environment, age, culture and capability.</a:t>
            </a:r>
          </a:p>
          <a:p>
            <a:r>
              <a:rPr lang="en-US" b="1" dirty="0"/>
              <a:t>Self Determine</a:t>
            </a:r>
            <a:r>
              <a:rPr lang="en-US" dirty="0"/>
              <a:t>: To determine or decide (something) for oneself without external influence or control. </a:t>
            </a:r>
          </a:p>
          <a:p>
            <a:endParaRPr lang="en-US" dirty="0"/>
          </a:p>
        </p:txBody>
      </p:sp>
    </p:spTree>
    <p:extLst>
      <p:ext uri="{BB962C8B-B14F-4D97-AF65-F5344CB8AC3E}">
        <p14:creationId xmlns:p14="http://schemas.microsoft.com/office/powerpoint/2010/main" val="307477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3D7518-4E11-894F-9475-C508C58AF08D}"/>
              </a:ext>
            </a:extLst>
          </p:cNvPr>
          <p:cNvSpPr>
            <a:spLocks noGrp="1"/>
          </p:cNvSpPr>
          <p:nvPr>
            <p:ph type="title"/>
          </p:nvPr>
        </p:nvSpPr>
        <p:spPr>
          <a:xfrm>
            <a:off x="620486" y="365125"/>
            <a:ext cx="10985361" cy="1325563"/>
          </a:xfrm>
        </p:spPr>
        <p:txBody>
          <a:bodyPr>
            <a:normAutofit fontScale="90000"/>
          </a:bodyPr>
          <a:lstStyle/>
          <a:p>
            <a:r>
              <a:rPr lang="en-US" dirty="0"/>
              <a:t>What did footballer Marcus Rushford campaign on in 2020?</a:t>
            </a:r>
            <a:br>
              <a:rPr lang="en-US" dirty="0"/>
            </a:br>
            <a:r>
              <a:rPr lang="en-US" dirty="0"/>
              <a:t>A Clue: The campaign has been around a long time!</a:t>
            </a:r>
          </a:p>
        </p:txBody>
      </p:sp>
      <p:sp>
        <p:nvSpPr>
          <p:cNvPr id="8" name="Text Placeholder 7">
            <a:extLst>
              <a:ext uri="{FF2B5EF4-FFF2-40B4-BE49-F238E27FC236}">
                <a16:creationId xmlns:a16="http://schemas.microsoft.com/office/drawing/2014/main" id="{92B8CF74-12DB-4F4E-99B5-AE8BC4A27096}"/>
              </a:ext>
            </a:extLst>
          </p:cNvPr>
          <p:cNvSpPr>
            <a:spLocks noGrp="1"/>
          </p:cNvSpPr>
          <p:nvPr>
            <p:ph type="body" idx="1"/>
          </p:nvPr>
        </p:nvSpPr>
        <p:spPr>
          <a:xfrm>
            <a:off x="839789" y="2841171"/>
            <a:ext cx="1511525" cy="999784"/>
          </a:xfrm>
        </p:spPr>
        <p:txBody>
          <a:bodyPr/>
          <a:lstStyle/>
          <a:p>
            <a:r>
              <a:rPr lang="en-US" dirty="0"/>
              <a:t>Campaign from 1991</a:t>
            </a:r>
          </a:p>
        </p:txBody>
      </p:sp>
      <p:pic>
        <p:nvPicPr>
          <p:cNvPr id="12" name="Content Placeholder 11" descr="Text, letter&#10;&#10;Description automatically generated">
            <a:extLst>
              <a:ext uri="{FF2B5EF4-FFF2-40B4-BE49-F238E27FC236}">
                <a16:creationId xmlns:a16="http://schemas.microsoft.com/office/drawing/2014/main" id="{3BAB81A2-7568-1A48-B39C-BA696CEA9DFC}"/>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1925199" y="2742170"/>
            <a:ext cx="4399636" cy="3299726"/>
          </a:xfrm>
        </p:spPr>
      </p:pic>
      <p:sp>
        <p:nvSpPr>
          <p:cNvPr id="10" name="Text Placeholder 9">
            <a:extLst>
              <a:ext uri="{FF2B5EF4-FFF2-40B4-BE49-F238E27FC236}">
                <a16:creationId xmlns:a16="http://schemas.microsoft.com/office/drawing/2014/main" id="{B1471106-814E-5C4B-B880-F3867EAB2D64}"/>
              </a:ext>
            </a:extLst>
          </p:cNvPr>
          <p:cNvSpPr>
            <a:spLocks noGrp="1"/>
          </p:cNvSpPr>
          <p:nvPr>
            <p:ph type="body" sz="quarter" idx="3"/>
          </p:nvPr>
        </p:nvSpPr>
        <p:spPr>
          <a:xfrm>
            <a:off x="6194426" y="3017044"/>
            <a:ext cx="1518557" cy="823912"/>
          </a:xfrm>
        </p:spPr>
        <p:txBody>
          <a:bodyPr/>
          <a:lstStyle/>
          <a:p>
            <a:r>
              <a:rPr lang="en-US" dirty="0"/>
              <a:t>Campaign from 1999</a:t>
            </a:r>
          </a:p>
        </p:txBody>
      </p:sp>
      <p:pic>
        <p:nvPicPr>
          <p:cNvPr id="6" name="Content Placeholder 5">
            <a:extLst>
              <a:ext uri="{FF2B5EF4-FFF2-40B4-BE49-F238E27FC236}">
                <a16:creationId xmlns:a16="http://schemas.microsoft.com/office/drawing/2014/main" id="{03DF0712-73A8-1749-9A9B-BBDFDE2CD509}"/>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rot="5400000">
            <a:off x="7599129" y="2713814"/>
            <a:ext cx="4579106" cy="3434329"/>
          </a:xfrm>
        </p:spPr>
      </p:pic>
    </p:spTree>
    <p:extLst>
      <p:ext uri="{BB962C8B-B14F-4D97-AF65-F5344CB8AC3E}">
        <p14:creationId xmlns:p14="http://schemas.microsoft.com/office/powerpoint/2010/main" val="2652930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0115-9DE7-7744-9843-A2E5253D69D9}"/>
              </a:ext>
            </a:extLst>
          </p:cNvPr>
          <p:cNvSpPr>
            <a:spLocks noGrp="1"/>
          </p:cNvSpPr>
          <p:nvPr>
            <p:ph type="ctrTitle"/>
          </p:nvPr>
        </p:nvSpPr>
        <p:spPr/>
        <p:txBody>
          <a:bodyPr>
            <a:normAutofit fontScale="90000"/>
          </a:bodyPr>
          <a:lstStyle/>
          <a:p>
            <a:r>
              <a:rPr lang="en-US" dirty="0"/>
              <a:t>If there was an International Year of the Child this year, what would you draw attention to?</a:t>
            </a:r>
          </a:p>
        </p:txBody>
      </p:sp>
      <p:sp>
        <p:nvSpPr>
          <p:cNvPr id="8" name="Subtitle 7">
            <a:extLst>
              <a:ext uri="{FF2B5EF4-FFF2-40B4-BE49-F238E27FC236}">
                <a16:creationId xmlns:a16="http://schemas.microsoft.com/office/drawing/2014/main" id="{60DD978A-4E96-4C46-B06D-B5AD6C0B3A0F}"/>
              </a:ext>
            </a:extLst>
          </p:cNvPr>
          <p:cNvSpPr>
            <a:spLocks noGrp="1"/>
          </p:cNvSpPr>
          <p:nvPr>
            <p:ph type="subTitle" idx="1"/>
          </p:nvPr>
        </p:nvSpPr>
        <p:spPr>
          <a:xfrm>
            <a:off x="1524000" y="4256690"/>
            <a:ext cx="9144000" cy="1001110"/>
          </a:xfrm>
        </p:spPr>
        <p:txBody>
          <a:bodyPr>
            <a:normAutofit/>
          </a:bodyPr>
          <a:lstStyle/>
          <a:p>
            <a:r>
              <a:rPr lang="en-US" sz="2800" dirty="0"/>
              <a:t>How would you make your voice heard? </a:t>
            </a:r>
          </a:p>
          <a:p>
            <a:r>
              <a:rPr lang="en-US" sz="2800" dirty="0"/>
              <a:t>What would you hope for?</a:t>
            </a:r>
          </a:p>
        </p:txBody>
      </p:sp>
    </p:spTree>
    <p:extLst>
      <p:ext uri="{BB962C8B-B14F-4D97-AF65-F5344CB8AC3E}">
        <p14:creationId xmlns:p14="http://schemas.microsoft.com/office/powerpoint/2010/main" val="64135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6DF6-DD93-5C49-B6EA-AB17BB41FDCD}"/>
              </a:ext>
            </a:extLst>
          </p:cNvPr>
          <p:cNvSpPr>
            <a:spLocks noGrp="1"/>
          </p:cNvSpPr>
          <p:nvPr>
            <p:ph type="title"/>
          </p:nvPr>
        </p:nvSpPr>
        <p:spPr>
          <a:xfrm>
            <a:off x="838200" y="365126"/>
            <a:ext cx="10515600" cy="605546"/>
          </a:xfrm>
        </p:spPr>
        <p:txBody>
          <a:bodyPr>
            <a:normAutofit fontScale="90000"/>
          </a:bodyPr>
          <a:lstStyle/>
          <a:p>
            <a:r>
              <a:rPr lang="en-US" dirty="0"/>
              <a:t> </a:t>
            </a:r>
          </a:p>
        </p:txBody>
      </p:sp>
      <p:pic>
        <p:nvPicPr>
          <p:cNvPr id="6" name="Content Placeholder 5">
            <a:extLst>
              <a:ext uri="{FF2B5EF4-FFF2-40B4-BE49-F238E27FC236}">
                <a16:creationId xmlns:a16="http://schemas.microsoft.com/office/drawing/2014/main" id="{ABB440D5-81E4-2644-AAE5-440A57140DBB}"/>
              </a:ext>
            </a:extLst>
          </p:cNvPr>
          <p:cNvPicPr>
            <a:picLocks noGrp="1" noChangeAspect="1"/>
          </p:cNvPicPr>
          <p:nvPr>
            <p:ph idx="1"/>
          </p:nvPr>
        </p:nvPicPr>
        <p:blipFill>
          <a:blip r:embed="rId3"/>
          <a:stretch>
            <a:fillRect/>
          </a:stretch>
        </p:blipFill>
        <p:spPr>
          <a:xfrm>
            <a:off x="0" y="-91440"/>
            <a:ext cx="12192000" cy="7040879"/>
          </a:xfrm>
        </p:spPr>
      </p:pic>
    </p:spTree>
    <p:extLst>
      <p:ext uri="{BB962C8B-B14F-4D97-AF65-F5344CB8AC3E}">
        <p14:creationId xmlns:p14="http://schemas.microsoft.com/office/powerpoint/2010/main" val="739059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0996-B098-4C46-8B51-86967867FD0E}"/>
              </a:ext>
            </a:extLst>
          </p:cNvPr>
          <p:cNvSpPr>
            <a:spLocks noGrp="1"/>
          </p:cNvSpPr>
          <p:nvPr>
            <p:ph type="title"/>
          </p:nvPr>
        </p:nvSpPr>
        <p:spPr/>
        <p:txBody>
          <a:bodyPr/>
          <a:lstStyle/>
          <a:p>
            <a:r>
              <a:rPr lang="en-US" dirty="0"/>
              <a:t>After the Deluge by G. F. Watts (1891)</a:t>
            </a:r>
          </a:p>
        </p:txBody>
      </p:sp>
      <p:sp>
        <p:nvSpPr>
          <p:cNvPr id="3" name="Content Placeholder 2">
            <a:extLst>
              <a:ext uri="{FF2B5EF4-FFF2-40B4-BE49-F238E27FC236}">
                <a16:creationId xmlns:a16="http://schemas.microsoft.com/office/drawing/2014/main" id="{39CFE311-8D58-1844-9A64-AEB8955BCB39}"/>
              </a:ext>
            </a:extLst>
          </p:cNvPr>
          <p:cNvSpPr>
            <a:spLocks noGrp="1"/>
          </p:cNvSpPr>
          <p:nvPr>
            <p:ph idx="1"/>
          </p:nvPr>
        </p:nvSpPr>
        <p:spPr/>
        <p:txBody>
          <a:bodyPr/>
          <a:lstStyle/>
          <a:p>
            <a:pPr marL="0" indent="0">
              <a:buNone/>
            </a:pPr>
            <a:r>
              <a:rPr lang="en-US" dirty="0"/>
              <a:t>How does that painting make you feel?</a:t>
            </a:r>
          </a:p>
          <a:p>
            <a:pPr marL="0" indent="0">
              <a:buNone/>
            </a:pPr>
            <a:endParaRPr lang="en-US" dirty="0"/>
          </a:p>
          <a:p>
            <a:pPr marL="0" indent="0">
              <a:buNone/>
            </a:pPr>
            <a:endParaRPr lang="en-US" dirty="0"/>
          </a:p>
          <a:p>
            <a:pPr marL="0" indent="0">
              <a:buNone/>
            </a:pPr>
            <a:r>
              <a:rPr lang="en-US"/>
              <a:t>How are </a:t>
            </a:r>
            <a:r>
              <a:rPr lang="en-US" dirty="0"/>
              <a:t>the sun and clouds depicted?</a:t>
            </a:r>
          </a:p>
          <a:p>
            <a:pPr marL="0" indent="0">
              <a:buNone/>
            </a:pPr>
            <a:endParaRPr lang="en-US" dirty="0"/>
          </a:p>
          <a:p>
            <a:pPr marL="0" indent="0">
              <a:buNone/>
            </a:pPr>
            <a:r>
              <a:rPr lang="en-US" dirty="0"/>
              <a:t>Can you feel a sense of it coming out of the frame / whiteboard? If so, how?</a:t>
            </a:r>
          </a:p>
        </p:txBody>
      </p:sp>
    </p:spTree>
    <p:extLst>
      <p:ext uri="{BB962C8B-B14F-4D97-AF65-F5344CB8AC3E}">
        <p14:creationId xmlns:p14="http://schemas.microsoft.com/office/powerpoint/2010/main" val="417909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outdoor, sky, tree, sunset&#10;&#10;Description automatically generated">
            <a:extLst>
              <a:ext uri="{FF2B5EF4-FFF2-40B4-BE49-F238E27FC236}">
                <a16:creationId xmlns:a16="http://schemas.microsoft.com/office/drawing/2014/main" id="{0F915417-DB89-EF49-9617-47B0EC48309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0" y="10"/>
            <a:ext cx="12191980" cy="6857990"/>
          </a:xfrm>
          <a:prstGeom prst="rect">
            <a:avLst/>
          </a:prstGeom>
        </p:spPr>
      </p:pic>
      <p:sp>
        <p:nvSpPr>
          <p:cNvPr id="2" name="Title 1">
            <a:extLst>
              <a:ext uri="{FF2B5EF4-FFF2-40B4-BE49-F238E27FC236}">
                <a16:creationId xmlns:a16="http://schemas.microsoft.com/office/drawing/2014/main" id="{4741C241-5E86-7343-A426-219AD4BAE7CE}"/>
              </a:ext>
            </a:extLst>
          </p:cNvPr>
          <p:cNvSpPr>
            <a:spLocks noGrp="1"/>
          </p:cNvSpPr>
          <p:nvPr>
            <p:ph type="ctrTitle"/>
          </p:nvPr>
        </p:nvSpPr>
        <p:spPr>
          <a:xfrm>
            <a:off x="1524000" y="363415"/>
            <a:ext cx="9144000" cy="973016"/>
          </a:xfrm>
        </p:spPr>
        <p:txBody>
          <a:bodyPr vert="horz" lIns="91440" tIns="45720" rIns="91440" bIns="45720" rtlCol="0">
            <a:normAutofit/>
          </a:bodyPr>
          <a:lstStyle/>
          <a:p>
            <a:r>
              <a:rPr lang="en-US" sz="4000" dirty="0">
                <a:solidFill>
                  <a:srgbClr val="FFFFFF"/>
                </a:solidFill>
              </a:rPr>
              <a:t>How do the rays of the sun make you feel?</a:t>
            </a:r>
          </a:p>
        </p:txBody>
      </p:sp>
      <p:sp>
        <p:nvSpPr>
          <p:cNvPr id="3" name="Subtitle 2">
            <a:extLst>
              <a:ext uri="{FF2B5EF4-FFF2-40B4-BE49-F238E27FC236}">
                <a16:creationId xmlns:a16="http://schemas.microsoft.com/office/drawing/2014/main" id="{7593F4C7-A813-3A47-8F9C-CA52818DF510}"/>
              </a:ext>
            </a:extLst>
          </p:cNvPr>
          <p:cNvSpPr>
            <a:spLocks noGrp="1"/>
          </p:cNvSpPr>
          <p:nvPr>
            <p:ph type="subTitle" idx="1"/>
          </p:nvPr>
        </p:nvSpPr>
        <p:spPr>
          <a:xfrm>
            <a:off x="1523999" y="5638800"/>
            <a:ext cx="9894277" cy="679938"/>
          </a:xfrm>
        </p:spPr>
        <p:txBody>
          <a:bodyPr>
            <a:normAutofit fontScale="85000" lnSpcReduction="20000"/>
          </a:bodyPr>
          <a:lstStyle/>
          <a:p>
            <a:r>
              <a:rPr lang="en-US" dirty="0" err="1">
                <a:solidFill>
                  <a:schemeClr val="bg1"/>
                </a:solidFill>
              </a:rPr>
              <a:t>Apricity</a:t>
            </a:r>
            <a:r>
              <a:rPr lang="en-US" dirty="0">
                <a:solidFill>
                  <a:schemeClr val="bg1"/>
                </a:solidFill>
              </a:rPr>
              <a:t> is on old word for the warmth of the sun on your skin in the winter.</a:t>
            </a:r>
          </a:p>
          <a:p>
            <a:r>
              <a:rPr lang="en-US" dirty="0">
                <a:solidFill>
                  <a:schemeClr val="bg1"/>
                </a:solidFill>
              </a:rPr>
              <a:t>What other words can you think of for that feeling?</a:t>
            </a:r>
          </a:p>
        </p:txBody>
      </p:sp>
    </p:spTree>
    <p:extLst>
      <p:ext uri="{BB962C8B-B14F-4D97-AF65-F5344CB8AC3E}">
        <p14:creationId xmlns:p14="http://schemas.microsoft.com/office/powerpoint/2010/main" val="2863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68ED-93C4-9449-AD63-0B50C0F373C7}"/>
              </a:ext>
            </a:extLst>
          </p:cNvPr>
          <p:cNvSpPr>
            <a:spLocks noGrp="1"/>
          </p:cNvSpPr>
          <p:nvPr>
            <p:ph type="title"/>
          </p:nvPr>
        </p:nvSpPr>
        <p:spPr/>
        <p:txBody>
          <a:bodyPr/>
          <a:lstStyle/>
          <a:p>
            <a:r>
              <a:rPr lang="en-US" dirty="0"/>
              <a:t>What are Rights?</a:t>
            </a:r>
          </a:p>
        </p:txBody>
      </p:sp>
      <p:sp>
        <p:nvSpPr>
          <p:cNvPr id="3" name="Content Placeholder 2">
            <a:extLst>
              <a:ext uri="{FF2B5EF4-FFF2-40B4-BE49-F238E27FC236}">
                <a16:creationId xmlns:a16="http://schemas.microsoft.com/office/drawing/2014/main" id="{F61011BB-ADB5-FA4E-A551-A4D0C1034241}"/>
              </a:ext>
            </a:extLst>
          </p:cNvPr>
          <p:cNvSpPr>
            <a:spLocks noGrp="1"/>
          </p:cNvSpPr>
          <p:nvPr>
            <p:ph idx="1"/>
          </p:nvPr>
        </p:nvSpPr>
        <p:spPr/>
        <p:txBody>
          <a:bodyPr>
            <a:normAutofit fontScale="92500"/>
          </a:bodyPr>
          <a:lstStyle/>
          <a:p>
            <a:pPr marL="0" indent="0">
              <a:buNone/>
            </a:pPr>
            <a:r>
              <a:rPr lang="en-US" dirty="0"/>
              <a:t>Rights mean how a person should be treated. For example, people should treat each other with kindness. </a:t>
            </a:r>
          </a:p>
          <a:p>
            <a:pPr marL="0" indent="0">
              <a:buNone/>
            </a:pPr>
            <a:endParaRPr lang="en-US" dirty="0"/>
          </a:p>
          <a:p>
            <a:pPr marL="0" indent="0">
              <a:buNone/>
            </a:pPr>
            <a:r>
              <a:rPr lang="en-US" dirty="0"/>
              <a:t>Rights can also mean what people should – or are entitled – to have. For example, the right to have clean drinking water or the right to have a say in the laws of their country. </a:t>
            </a:r>
          </a:p>
          <a:p>
            <a:pPr marL="0" indent="0">
              <a:buNone/>
            </a:pPr>
            <a:endParaRPr lang="en-US" dirty="0"/>
          </a:p>
          <a:p>
            <a:pPr marL="0" indent="0">
              <a:buNone/>
            </a:pPr>
            <a:r>
              <a:rPr lang="en-US" dirty="0"/>
              <a:t>The United Nations is the organization that brings countries together to make decisions about big issues. In 1948 – not long after it was founded – it produced a document called the Universal Declaration of Human Rights.</a:t>
            </a:r>
          </a:p>
        </p:txBody>
      </p:sp>
    </p:spTree>
    <p:extLst>
      <p:ext uri="{BB962C8B-B14F-4D97-AF65-F5344CB8AC3E}">
        <p14:creationId xmlns:p14="http://schemas.microsoft.com/office/powerpoint/2010/main" val="21332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365125"/>
            <a:ext cx="10648252" cy="772013"/>
          </a:xfrm>
        </p:spPr>
        <p:txBody>
          <a:bodyPr/>
          <a:lstStyle/>
          <a:p>
            <a:pPr marR="0" rtl="0"/>
            <a:r>
              <a:rPr lang="en-GB" b="0" i="0" u="none" strike="noStrike" baseline="0" dirty="0"/>
              <a:t>Charles Kingsley Webster (1886-1961)</a:t>
            </a:r>
          </a:p>
        </p:txBody>
      </p:sp>
      <p:sp>
        <p:nvSpPr>
          <p:cNvPr id="3" name="Text Placeholder 2"/>
          <p:cNvSpPr>
            <a:spLocks noGrp="1"/>
          </p:cNvSpPr>
          <p:nvPr>
            <p:ph sz="half" idx="2"/>
          </p:nvPr>
        </p:nvSpPr>
        <p:spPr>
          <a:xfrm>
            <a:off x="707136" y="1254369"/>
            <a:ext cx="5084064" cy="4935295"/>
          </a:xfrm>
        </p:spPr>
        <p:txBody>
          <a:bodyPr>
            <a:noAutofit/>
          </a:bodyPr>
          <a:lstStyle/>
          <a:p>
            <a:pPr marL="0" marR="0" lvl="0" indent="0" rtl="0">
              <a:lnSpc>
                <a:spcPct val="100000"/>
              </a:lnSpc>
              <a:buNone/>
            </a:pPr>
            <a:r>
              <a:rPr lang="en-GB" sz="2400" b="0" i="0" u="none" strike="noStrike" baseline="0" dirty="0"/>
              <a:t>Charles Webster was a professor in international history at the London School of Economics (LSE). He took part in creating the United Nations </a:t>
            </a:r>
            <a:r>
              <a:rPr lang="en-GB" sz="2400" dirty="0"/>
              <a:t>as a representative (i.e. speaking for) of</a:t>
            </a:r>
            <a:r>
              <a:rPr lang="en-GB" sz="2400" b="0" i="0" u="none" strike="noStrike" baseline="0" dirty="0"/>
              <a:t> the British government at the end of the Second World War.</a:t>
            </a:r>
            <a:endParaRPr lang="en-GB" sz="2400" dirty="0"/>
          </a:p>
          <a:p>
            <a:pPr marL="0" indent="0">
              <a:lnSpc>
                <a:spcPct val="100000"/>
              </a:lnSpc>
              <a:buNone/>
            </a:pPr>
            <a:r>
              <a:rPr lang="en-GB" sz="2400" dirty="0"/>
              <a:t>This photograph shows Webster (third from the left) at the signing of the United Nations Charter in San Francisco on 26 June 1945. The War in Europe had finished but the War with Japan did not finish until 6 weeks after the United Nations was founded.</a:t>
            </a:r>
          </a:p>
        </p:txBody>
      </p:sp>
      <p:pic>
        <p:nvPicPr>
          <p:cNvPr id="5" name="Content Placeholder 4"/>
          <p:cNvPicPr>
            <a:picLocks noGrp="1" noChangeAspect="1"/>
          </p:cNvPicPr>
          <p:nvPr>
            <p:ph sz="quarter" idx="4"/>
          </p:nvPr>
        </p:nvPicPr>
        <p:blipFill>
          <a:blip r:embed="rId2" cstate="screen">
            <a:extLst>
              <a:ext uri="{28A0092B-C50C-407E-A947-70E740481C1C}">
                <a14:useLocalDpi xmlns:a14="http://schemas.microsoft.com/office/drawing/2010/main"/>
              </a:ext>
            </a:extLst>
          </a:blip>
          <a:stretch>
            <a:fillRect/>
          </a:stretch>
        </p:blipFill>
        <p:spPr>
          <a:xfrm>
            <a:off x="5997575" y="1539135"/>
            <a:ext cx="5817596" cy="4360863"/>
          </a:xfrm>
        </p:spPr>
      </p:pic>
    </p:spTree>
    <p:extLst>
      <p:ext uri="{BB962C8B-B14F-4D97-AF65-F5344CB8AC3E}">
        <p14:creationId xmlns:p14="http://schemas.microsoft.com/office/powerpoint/2010/main" val="375391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CBA5-09F9-9140-A4BC-C6B07E95A74D}"/>
              </a:ext>
            </a:extLst>
          </p:cNvPr>
          <p:cNvSpPr>
            <a:spLocks noGrp="1"/>
          </p:cNvSpPr>
          <p:nvPr>
            <p:ph type="title"/>
          </p:nvPr>
        </p:nvSpPr>
        <p:spPr>
          <a:xfrm>
            <a:off x="838200" y="365125"/>
            <a:ext cx="5257800" cy="1325563"/>
          </a:xfrm>
        </p:spPr>
        <p:txBody>
          <a:bodyPr/>
          <a:lstStyle/>
          <a:p>
            <a:r>
              <a:rPr lang="en-US" dirty="0"/>
              <a:t>Universal Declaration of Human Rights</a:t>
            </a:r>
          </a:p>
        </p:txBody>
      </p:sp>
      <p:sp>
        <p:nvSpPr>
          <p:cNvPr id="4" name="Content Placeholder 3">
            <a:extLst>
              <a:ext uri="{FF2B5EF4-FFF2-40B4-BE49-F238E27FC236}">
                <a16:creationId xmlns:a16="http://schemas.microsoft.com/office/drawing/2014/main" id="{BA45A365-1F16-004A-93FD-6052D7B0EFF7}"/>
              </a:ext>
            </a:extLst>
          </p:cNvPr>
          <p:cNvSpPr>
            <a:spLocks noGrp="1"/>
          </p:cNvSpPr>
          <p:nvPr>
            <p:ph sz="half" idx="1"/>
          </p:nvPr>
        </p:nvSpPr>
        <p:spPr/>
        <p:txBody>
          <a:bodyPr/>
          <a:lstStyle/>
          <a:p>
            <a:pPr marL="0" indent="0">
              <a:buNone/>
            </a:pPr>
            <a:r>
              <a:rPr lang="en-US" dirty="0"/>
              <a:t>This Declaration was made by the United Nations (UN) in 1948. </a:t>
            </a:r>
          </a:p>
          <a:p>
            <a:pPr marL="0" indent="0">
              <a:buNone/>
            </a:pPr>
            <a:r>
              <a:rPr lang="en-US" dirty="0"/>
              <a:t>The UN was formed after World War Two.</a:t>
            </a:r>
          </a:p>
          <a:p>
            <a:pPr marL="0" indent="0">
              <a:buNone/>
            </a:pPr>
            <a:r>
              <a:rPr lang="en-US" dirty="0"/>
              <a:t>The Declaration offers legal protection for everyone from birth to death.</a:t>
            </a:r>
          </a:p>
          <a:p>
            <a:pPr marL="0" indent="0">
              <a:buNone/>
            </a:pPr>
            <a:r>
              <a:rPr lang="en-US" dirty="0"/>
              <a:t>Article 1 declares that ‘We are all born free and equal’.</a:t>
            </a:r>
          </a:p>
        </p:txBody>
      </p:sp>
      <p:pic>
        <p:nvPicPr>
          <p:cNvPr id="7" name="Content Placeholder 6">
            <a:extLst>
              <a:ext uri="{FF2B5EF4-FFF2-40B4-BE49-F238E27FC236}">
                <a16:creationId xmlns:a16="http://schemas.microsoft.com/office/drawing/2014/main" id="{AB2EB87B-2F31-EC46-A293-9B3F437A07FC}"/>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6191251" y="857251"/>
            <a:ext cx="6857999" cy="5143498"/>
          </a:xfrm>
        </p:spPr>
      </p:pic>
    </p:spTree>
    <p:extLst>
      <p:ext uri="{BB962C8B-B14F-4D97-AF65-F5344CB8AC3E}">
        <p14:creationId xmlns:p14="http://schemas.microsoft.com/office/powerpoint/2010/main" val="232039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3BDB9566-E42F-594A-9C8F-2464BD8DD40B}"/>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0" y="0"/>
            <a:ext cx="12192000" cy="6857990"/>
          </a:xfrm>
          <a:prstGeom prst="rect">
            <a:avLst/>
          </a:prstGeom>
        </p:spPr>
      </p:pic>
      <p:sp>
        <p:nvSpPr>
          <p:cNvPr id="23" name="Rectangle 22">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75DBC-1257-834B-8BEC-6E1C8FA326C6}"/>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4000"/>
              <a:t>Declaration and Reality</a:t>
            </a:r>
          </a:p>
        </p:txBody>
      </p:sp>
      <p:sp>
        <p:nvSpPr>
          <p:cNvPr id="3" name="Content Placeholder 2">
            <a:extLst>
              <a:ext uri="{FF2B5EF4-FFF2-40B4-BE49-F238E27FC236}">
                <a16:creationId xmlns:a16="http://schemas.microsoft.com/office/drawing/2014/main" id="{F8698279-D2DB-E942-B855-3E5E6B9BB803}"/>
              </a:ext>
            </a:extLst>
          </p:cNvPr>
          <p:cNvSpPr>
            <a:spLocks noGrp="1"/>
          </p:cNvSpPr>
          <p:nvPr>
            <p:ph sz="half" idx="1"/>
          </p:nvPr>
        </p:nvSpPr>
        <p:spPr>
          <a:xfrm>
            <a:off x="594109" y="1985238"/>
            <a:ext cx="6747217" cy="3909535"/>
          </a:xfrm>
        </p:spPr>
        <p:txBody>
          <a:bodyPr vert="horz" lIns="91440" tIns="45720" rIns="91440" bIns="45720" rtlCol="0">
            <a:normAutofit/>
          </a:bodyPr>
          <a:lstStyle/>
          <a:p>
            <a:pPr marL="0" indent="0">
              <a:buNone/>
            </a:pPr>
            <a:r>
              <a:rPr lang="en-US" sz="2400" dirty="0"/>
              <a:t>The Declaration of Human Rights was in part a response to the crimes of the National Socialists (Nazis) in Germany and German occupied territory. For example, the persecution of Jewish people.</a:t>
            </a:r>
          </a:p>
          <a:p>
            <a:pPr marL="0" indent="0">
              <a:buNone/>
            </a:pPr>
            <a:r>
              <a:rPr lang="en-US" sz="2400" dirty="0"/>
              <a:t>But everyone was (or is) not treated equally. In the United States of America, where the declaration was signed, there was widespread discrimination against African Americans and people of </a:t>
            </a:r>
            <a:r>
              <a:rPr lang="en-US" sz="2400" dirty="0" err="1"/>
              <a:t>colour</a:t>
            </a:r>
            <a:r>
              <a:rPr lang="en-US" sz="2400" dirty="0"/>
              <a:t> that was supported by state laws in 1948.</a:t>
            </a:r>
          </a:p>
          <a:p>
            <a:pPr marL="0" indent="0">
              <a:buNone/>
            </a:pPr>
            <a:r>
              <a:rPr lang="en-US" sz="2400" dirty="0"/>
              <a:t>A declaration is a hope and a promise.</a:t>
            </a:r>
          </a:p>
        </p:txBody>
      </p:sp>
    </p:spTree>
    <p:extLst>
      <p:ext uri="{BB962C8B-B14F-4D97-AF65-F5344CB8AC3E}">
        <p14:creationId xmlns:p14="http://schemas.microsoft.com/office/powerpoint/2010/main" val="57959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outdoor, nature, sprinkler system&#10;&#10;Description automatically generated">
            <a:extLst>
              <a:ext uri="{FF2B5EF4-FFF2-40B4-BE49-F238E27FC236}">
                <a16:creationId xmlns:a16="http://schemas.microsoft.com/office/drawing/2014/main" id="{31F29FDF-4CCC-0A40-AE8D-D12A7D240E98}"/>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5FFF89D-F1C4-7C4B-BCED-7A62D04136B4}"/>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t>How is a declaration like a sun beam?</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56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D8F3FFE2-02DC-DE4E-8081-0D3A0153E742}"/>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AD8DD-BDD6-8E45-BC0B-9F410C5B2CC7}"/>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4000"/>
              <a:t>Fighting for Human Rights</a:t>
            </a:r>
          </a:p>
        </p:txBody>
      </p:sp>
      <p:sp>
        <p:nvSpPr>
          <p:cNvPr id="3" name="Content Placeholder 2">
            <a:extLst>
              <a:ext uri="{FF2B5EF4-FFF2-40B4-BE49-F238E27FC236}">
                <a16:creationId xmlns:a16="http://schemas.microsoft.com/office/drawing/2014/main" id="{913A6BA7-F749-3747-AC92-1456FB9405BA}"/>
              </a:ext>
            </a:extLst>
          </p:cNvPr>
          <p:cNvSpPr>
            <a:spLocks noGrp="1"/>
          </p:cNvSpPr>
          <p:nvPr>
            <p:ph sz="half" idx="1"/>
          </p:nvPr>
        </p:nvSpPr>
        <p:spPr>
          <a:xfrm>
            <a:off x="594109" y="2121763"/>
            <a:ext cx="6620505" cy="3773010"/>
          </a:xfrm>
        </p:spPr>
        <p:txBody>
          <a:bodyPr vert="horz" lIns="91440" tIns="45720" rIns="91440" bIns="45720" rtlCol="0">
            <a:normAutofit/>
          </a:bodyPr>
          <a:lstStyle/>
          <a:p>
            <a:pPr marL="0" indent="0">
              <a:buNone/>
            </a:pPr>
            <a:r>
              <a:rPr lang="en-US" sz="2400" dirty="0"/>
              <a:t>After the Declaration, more treaties, i.e. agreements, were made to protect people from:</a:t>
            </a:r>
          </a:p>
          <a:p>
            <a:r>
              <a:rPr lang="en-US" sz="2400" dirty="0"/>
              <a:t>Racism</a:t>
            </a:r>
          </a:p>
          <a:p>
            <a:r>
              <a:rPr lang="en-US" sz="2400" dirty="0"/>
              <a:t>Torture</a:t>
            </a:r>
          </a:p>
          <a:p>
            <a:pPr marL="0" indent="0">
              <a:buNone/>
            </a:pPr>
            <a:r>
              <a:rPr lang="en-US" sz="2400" dirty="0"/>
              <a:t>And to try to ensure access to:</a:t>
            </a:r>
          </a:p>
          <a:p>
            <a:r>
              <a:rPr lang="en-US" sz="2400" dirty="0"/>
              <a:t>Culture</a:t>
            </a:r>
          </a:p>
          <a:p>
            <a:r>
              <a:rPr lang="en-US" sz="2400" dirty="0"/>
              <a:t>Education</a:t>
            </a:r>
          </a:p>
          <a:p>
            <a:r>
              <a:rPr lang="en-US" sz="2400" dirty="0"/>
              <a:t>A home and to be a member of a nation</a:t>
            </a:r>
          </a:p>
        </p:txBody>
      </p:sp>
    </p:spTree>
    <p:extLst>
      <p:ext uri="{BB962C8B-B14F-4D97-AF65-F5344CB8AC3E}">
        <p14:creationId xmlns:p14="http://schemas.microsoft.com/office/powerpoint/2010/main" val="308211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47D5-0853-0B43-AC93-4CC101CA6038}"/>
              </a:ext>
            </a:extLst>
          </p:cNvPr>
          <p:cNvSpPr>
            <a:spLocks noGrp="1"/>
          </p:cNvSpPr>
          <p:nvPr>
            <p:ph type="title"/>
          </p:nvPr>
        </p:nvSpPr>
        <p:spPr>
          <a:xfrm>
            <a:off x="481014" y="3752849"/>
            <a:ext cx="2472394" cy="2452687"/>
          </a:xfrm>
        </p:spPr>
        <p:txBody>
          <a:bodyPr vert="horz" lIns="91440" tIns="45720" rIns="91440" bIns="45720" rtlCol="0" anchor="ctr">
            <a:normAutofit/>
          </a:bodyPr>
          <a:lstStyle/>
          <a:p>
            <a:r>
              <a:rPr lang="en-US" sz="3600" dirty="0"/>
              <a:t>The Rights of the Child</a:t>
            </a:r>
          </a:p>
        </p:txBody>
      </p:sp>
      <p:pic>
        <p:nvPicPr>
          <p:cNvPr id="6" name="Content Placeholder 5">
            <a:extLst>
              <a:ext uri="{FF2B5EF4-FFF2-40B4-BE49-F238E27FC236}">
                <a16:creationId xmlns:a16="http://schemas.microsoft.com/office/drawing/2014/main" id="{4C738088-6C81-D349-85A6-4BBD6E6BCFD1}"/>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257D0DB-CBF3-114B-B08D-43E45958E1E6}"/>
              </a:ext>
            </a:extLst>
          </p:cNvPr>
          <p:cNvSpPr>
            <a:spLocks noGrp="1"/>
          </p:cNvSpPr>
          <p:nvPr>
            <p:ph sz="half" idx="1"/>
          </p:nvPr>
        </p:nvSpPr>
        <p:spPr>
          <a:xfrm>
            <a:off x="3363310" y="3846786"/>
            <a:ext cx="8450318" cy="2659117"/>
          </a:xfrm>
        </p:spPr>
        <p:txBody>
          <a:bodyPr vert="horz" lIns="91440" tIns="45720" rIns="91440" bIns="45720" rtlCol="0" anchor="ctr">
            <a:normAutofit fontScale="77500" lnSpcReduction="20000"/>
          </a:bodyPr>
          <a:lstStyle/>
          <a:p>
            <a:pPr marL="0" indent="0">
              <a:lnSpc>
                <a:spcPct val="120000"/>
              </a:lnSpc>
              <a:buNone/>
            </a:pPr>
            <a:r>
              <a:rPr lang="en-US" sz="3500" dirty="0"/>
              <a:t>A Declaration of the Rights of the Child was made by the UN in 1959 . . . but children’s rights were first protected by an international agreement twenty-two years before the Declaration of Human Rights was made. Children and young people (under the age of 18) were first protected by international agreement in 1924.</a:t>
            </a:r>
          </a:p>
          <a:p>
            <a:endParaRPr lang="en-US" sz="1800" dirty="0"/>
          </a:p>
        </p:txBody>
      </p:sp>
    </p:spTree>
    <p:extLst>
      <p:ext uri="{BB962C8B-B14F-4D97-AF65-F5344CB8AC3E}">
        <p14:creationId xmlns:p14="http://schemas.microsoft.com/office/powerpoint/2010/main" val="3037717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2099</TotalTime>
  <Words>1273</Words>
  <Application>Microsoft Macintosh PowerPoint</Application>
  <PresentationFormat>Widescreen</PresentationFormat>
  <Paragraphs>87</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Sun Beams</vt:lpstr>
      <vt:lpstr>How do the rays of the sun make you feel?</vt:lpstr>
      <vt:lpstr>What are Rights?</vt:lpstr>
      <vt:lpstr>Charles Kingsley Webster (1886-1961)</vt:lpstr>
      <vt:lpstr>Universal Declaration of Human Rights</vt:lpstr>
      <vt:lpstr>Declaration and Reality</vt:lpstr>
      <vt:lpstr>How is a declaration like a sun beam?</vt:lpstr>
      <vt:lpstr>Fighting for Human Rights</vt:lpstr>
      <vt:lpstr>The Rights of the Child</vt:lpstr>
      <vt:lpstr>Is your school a  Rights Respecting School?</vt:lpstr>
      <vt:lpstr>A Century of Change: Children 1889 to 1989</vt:lpstr>
      <vt:lpstr>Valuing Children</vt:lpstr>
      <vt:lpstr>From Protecting to Listening to Children</vt:lpstr>
      <vt:lpstr>1979 was the UN International Year of the Child  Particular attention was paid to children as refugees, in war zones and those who didn’t get enough to eat.  This special year led to the 1989 United Nations Convention on the Rights of the Child.</vt:lpstr>
      <vt:lpstr>Terms</vt:lpstr>
      <vt:lpstr>What did footballer Marcus Rushford campaign on in 2020? A Clue: The campaign has been around a long time!</vt:lpstr>
      <vt:lpstr>If there was an International Year of the Child this year, what would you draw attention to?</vt:lpstr>
      <vt:lpstr> </vt:lpstr>
      <vt:lpstr>After the Deluge by G. F. Watts (1891)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Beams of Hope</dc:title>
  <dc:creator>Challis,D</dc:creator>
  <cp:lastModifiedBy>Debbie Challis</cp:lastModifiedBy>
  <cp:revision>30</cp:revision>
  <dcterms:created xsi:type="dcterms:W3CDTF">2021-11-15T16:46:37Z</dcterms:created>
  <dcterms:modified xsi:type="dcterms:W3CDTF">2022-01-24T10:31:28Z</dcterms:modified>
</cp:coreProperties>
</file>